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2" r:id="rId1"/>
  </p:sldMasterIdLst>
  <p:notesMasterIdLst>
    <p:notesMasterId r:id="rId25"/>
  </p:notesMasterIdLst>
  <p:handoutMasterIdLst>
    <p:handoutMasterId r:id="rId26"/>
  </p:handoutMasterIdLst>
  <p:sldIdLst>
    <p:sldId id="310" r:id="rId2"/>
    <p:sldId id="314" r:id="rId3"/>
    <p:sldId id="260" r:id="rId4"/>
    <p:sldId id="315" r:id="rId5"/>
    <p:sldId id="313" r:id="rId6"/>
    <p:sldId id="316" r:id="rId7"/>
    <p:sldId id="317" r:id="rId8"/>
    <p:sldId id="318" r:id="rId9"/>
    <p:sldId id="319" r:id="rId10"/>
    <p:sldId id="312" r:id="rId11"/>
    <p:sldId id="320" r:id="rId12"/>
    <p:sldId id="321" r:id="rId13"/>
    <p:sldId id="323" r:id="rId14"/>
    <p:sldId id="322" r:id="rId15"/>
    <p:sldId id="324" r:id="rId16"/>
    <p:sldId id="328" r:id="rId17"/>
    <p:sldId id="327" r:id="rId18"/>
    <p:sldId id="329" r:id="rId19"/>
    <p:sldId id="332" r:id="rId20"/>
    <p:sldId id="330" r:id="rId21"/>
    <p:sldId id="326" r:id="rId22"/>
    <p:sldId id="333" r:id="rId23"/>
    <p:sldId id="309"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97" userDrawn="1">
          <p15:clr>
            <a:srgbClr val="A4A3A4"/>
          </p15:clr>
        </p15:guide>
        <p15:guide id="2" pos="2864"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000000"/>
    <a:srgbClr val="A7A9AC"/>
    <a:srgbClr val="FFCB05"/>
    <a:srgbClr val="FBB034"/>
    <a:srgbClr val="F68B28"/>
    <a:srgbClr val="0088F6"/>
    <a:srgbClr val="D12244"/>
    <a:srgbClr val="AC1E2F"/>
    <a:srgbClr val="4FC6E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244" autoAdjust="0"/>
    <p:restoredTop sz="94141" autoAdjust="0"/>
  </p:normalViewPr>
  <p:slideViewPr>
    <p:cSldViewPr snapToGrid="0" snapToObjects="1" showGuides="1">
      <p:cViewPr varScale="1">
        <p:scale>
          <a:sx n="92" d="100"/>
          <a:sy n="92" d="100"/>
        </p:scale>
        <p:origin x="-972" y="-90"/>
      </p:cViewPr>
      <p:guideLst>
        <p:guide orient="horz" pos="1897"/>
        <p:guide pos="2864"/>
      </p:guideLst>
    </p:cSldViewPr>
  </p:slideViewPr>
  <p:outlineViewPr>
    <p:cViewPr>
      <p:scale>
        <a:sx n="33" d="100"/>
        <a:sy n="33" d="100"/>
      </p:scale>
      <p:origin x="0" y="-1023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4" d="100"/>
          <a:sy n="114" d="100"/>
        </p:scale>
        <p:origin x="3928" y="184"/>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CD69DC-2BAD-6445-827D-7C5DFBFCCC64}" type="datetimeFigureOut">
              <a:rPr lang="en-US" smtClean="0"/>
              <a:pPr/>
              <a:t>8/25/2023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807AAF-0248-2A4D-AF42-CEFB3BF86928}" type="slidenum">
              <a:rPr lang="en-US" smtClean="0"/>
              <a:pPr/>
              <a:t>‹#›</a:t>
            </a:fld>
            <a:endParaRPr lang="en-US"/>
          </a:p>
        </p:txBody>
      </p:sp>
    </p:spTree>
    <p:extLst>
      <p:ext uri="{BB962C8B-B14F-4D97-AF65-F5344CB8AC3E}">
        <p14:creationId xmlns:p14="http://schemas.microsoft.com/office/powerpoint/2010/main" xmlns="" val="40625674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5E8062-7716-C845-B5EE-B44ACF4876A4}" type="datetimeFigureOut">
              <a:rPr lang="en-US" smtClean="0"/>
              <a:pPr/>
              <a:t>8/25/2023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8F13E-FCF7-C14C-8027-E3E91E3519DD}" type="slidenum">
              <a:rPr lang="en-US" smtClean="0"/>
              <a:pPr/>
              <a:t>‹#›</a:t>
            </a:fld>
            <a:endParaRPr lang="en-US"/>
          </a:p>
        </p:txBody>
      </p:sp>
    </p:spTree>
    <p:extLst>
      <p:ext uri="{BB962C8B-B14F-4D97-AF65-F5344CB8AC3E}">
        <p14:creationId xmlns:p14="http://schemas.microsoft.com/office/powerpoint/2010/main" xmlns="" val="10400363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3</a:t>
            </a:fld>
            <a:endParaRPr lang="en-US"/>
          </a:p>
        </p:txBody>
      </p:sp>
    </p:spTree>
    <p:extLst>
      <p:ext uri="{BB962C8B-B14F-4D97-AF65-F5344CB8AC3E}">
        <p14:creationId xmlns:p14="http://schemas.microsoft.com/office/powerpoint/2010/main" xmlns="" val="448103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12</a:t>
            </a:fld>
            <a:endParaRPr lang="en-US"/>
          </a:p>
        </p:txBody>
      </p:sp>
    </p:spTree>
    <p:extLst>
      <p:ext uri="{BB962C8B-B14F-4D97-AF65-F5344CB8AC3E}">
        <p14:creationId xmlns:p14="http://schemas.microsoft.com/office/powerpoint/2010/main" xmlns="" val="2927670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13</a:t>
            </a:fld>
            <a:endParaRPr lang="en-US"/>
          </a:p>
        </p:txBody>
      </p:sp>
    </p:spTree>
    <p:extLst>
      <p:ext uri="{BB962C8B-B14F-4D97-AF65-F5344CB8AC3E}">
        <p14:creationId xmlns:p14="http://schemas.microsoft.com/office/powerpoint/2010/main" xmlns="" val="4233626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14</a:t>
            </a:fld>
            <a:endParaRPr lang="en-US"/>
          </a:p>
        </p:txBody>
      </p:sp>
    </p:spTree>
    <p:extLst>
      <p:ext uri="{BB962C8B-B14F-4D97-AF65-F5344CB8AC3E}">
        <p14:creationId xmlns:p14="http://schemas.microsoft.com/office/powerpoint/2010/main" xmlns="" val="3655799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15</a:t>
            </a:fld>
            <a:endParaRPr lang="en-US"/>
          </a:p>
        </p:txBody>
      </p:sp>
    </p:spTree>
    <p:extLst>
      <p:ext uri="{BB962C8B-B14F-4D97-AF65-F5344CB8AC3E}">
        <p14:creationId xmlns:p14="http://schemas.microsoft.com/office/powerpoint/2010/main" xmlns="" val="3854248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16</a:t>
            </a:fld>
            <a:endParaRPr lang="en-US"/>
          </a:p>
        </p:txBody>
      </p:sp>
    </p:spTree>
    <p:extLst>
      <p:ext uri="{BB962C8B-B14F-4D97-AF65-F5344CB8AC3E}">
        <p14:creationId xmlns:p14="http://schemas.microsoft.com/office/powerpoint/2010/main" xmlns="" val="1397211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17</a:t>
            </a:fld>
            <a:endParaRPr lang="en-US"/>
          </a:p>
        </p:txBody>
      </p:sp>
    </p:spTree>
    <p:extLst>
      <p:ext uri="{BB962C8B-B14F-4D97-AF65-F5344CB8AC3E}">
        <p14:creationId xmlns:p14="http://schemas.microsoft.com/office/powerpoint/2010/main" xmlns="" val="3755353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18</a:t>
            </a:fld>
            <a:endParaRPr lang="en-US"/>
          </a:p>
        </p:txBody>
      </p:sp>
    </p:spTree>
    <p:extLst>
      <p:ext uri="{BB962C8B-B14F-4D97-AF65-F5344CB8AC3E}">
        <p14:creationId xmlns:p14="http://schemas.microsoft.com/office/powerpoint/2010/main" xmlns="" val="2418016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19</a:t>
            </a:fld>
            <a:endParaRPr lang="en-US"/>
          </a:p>
        </p:txBody>
      </p:sp>
    </p:spTree>
    <p:extLst>
      <p:ext uri="{BB962C8B-B14F-4D97-AF65-F5344CB8AC3E}">
        <p14:creationId xmlns:p14="http://schemas.microsoft.com/office/powerpoint/2010/main" xmlns="" val="753993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20</a:t>
            </a:fld>
            <a:endParaRPr lang="en-US"/>
          </a:p>
        </p:txBody>
      </p:sp>
    </p:spTree>
    <p:extLst>
      <p:ext uri="{BB962C8B-B14F-4D97-AF65-F5344CB8AC3E}">
        <p14:creationId xmlns:p14="http://schemas.microsoft.com/office/powerpoint/2010/main" xmlns="" val="3058140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21</a:t>
            </a:fld>
            <a:endParaRPr lang="en-US"/>
          </a:p>
        </p:txBody>
      </p:sp>
    </p:spTree>
    <p:extLst>
      <p:ext uri="{BB962C8B-B14F-4D97-AF65-F5344CB8AC3E}">
        <p14:creationId xmlns:p14="http://schemas.microsoft.com/office/powerpoint/2010/main" xmlns="" val="1075325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4</a:t>
            </a:fld>
            <a:endParaRPr lang="en-US"/>
          </a:p>
        </p:txBody>
      </p:sp>
    </p:spTree>
    <p:extLst>
      <p:ext uri="{BB962C8B-B14F-4D97-AF65-F5344CB8AC3E}">
        <p14:creationId xmlns:p14="http://schemas.microsoft.com/office/powerpoint/2010/main" xmlns="" val="3154244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22</a:t>
            </a:fld>
            <a:endParaRPr lang="en-US"/>
          </a:p>
        </p:txBody>
      </p:sp>
    </p:spTree>
    <p:extLst>
      <p:ext uri="{BB962C8B-B14F-4D97-AF65-F5344CB8AC3E}">
        <p14:creationId xmlns:p14="http://schemas.microsoft.com/office/powerpoint/2010/main" xmlns="" val="1049925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5</a:t>
            </a:fld>
            <a:endParaRPr lang="en-US"/>
          </a:p>
        </p:txBody>
      </p:sp>
    </p:spTree>
    <p:extLst>
      <p:ext uri="{BB962C8B-B14F-4D97-AF65-F5344CB8AC3E}">
        <p14:creationId xmlns:p14="http://schemas.microsoft.com/office/powerpoint/2010/main" xmlns="" val="236032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6</a:t>
            </a:fld>
            <a:endParaRPr lang="en-US"/>
          </a:p>
        </p:txBody>
      </p:sp>
    </p:spTree>
    <p:extLst>
      <p:ext uri="{BB962C8B-B14F-4D97-AF65-F5344CB8AC3E}">
        <p14:creationId xmlns:p14="http://schemas.microsoft.com/office/powerpoint/2010/main" xmlns="" val="97392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7</a:t>
            </a:fld>
            <a:endParaRPr lang="en-US"/>
          </a:p>
        </p:txBody>
      </p:sp>
    </p:spTree>
    <p:extLst>
      <p:ext uri="{BB962C8B-B14F-4D97-AF65-F5344CB8AC3E}">
        <p14:creationId xmlns:p14="http://schemas.microsoft.com/office/powerpoint/2010/main" xmlns="" val="609095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8</a:t>
            </a:fld>
            <a:endParaRPr lang="en-US"/>
          </a:p>
        </p:txBody>
      </p:sp>
    </p:spTree>
    <p:extLst>
      <p:ext uri="{BB962C8B-B14F-4D97-AF65-F5344CB8AC3E}">
        <p14:creationId xmlns:p14="http://schemas.microsoft.com/office/powerpoint/2010/main" xmlns="" val="450427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9</a:t>
            </a:fld>
            <a:endParaRPr lang="en-US"/>
          </a:p>
        </p:txBody>
      </p:sp>
    </p:spTree>
    <p:extLst>
      <p:ext uri="{BB962C8B-B14F-4D97-AF65-F5344CB8AC3E}">
        <p14:creationId xmlns:p14="http://schemas.microsoft.com/office/powerpoint/2010/main" xmlns="" val="2329581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10</a:t>
            </a:fld>
            <a:endParaRPr lang="en-US"/>
          </a:p>
        </p:txBody>
      </p:sp>
    </p:spTree>
    <p:extLst>
      <p:ext uri="{BB962C8B-B14F-4D97-AF65-F5344CB8AC3E}">
        <p14:creationId xmlns:p14="http://schemas.microsoft.com/office/powerpoint/2010/main" xmlns="" val="4150406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pPr/>
              <a:t>11</a:t>
            </a:fld>
            <a:endParaRPr lang="en-US"/>
          </a:p>
        </p:txBody>
      </p:sp>
    </p:spTree>
    <p:extLst>
      <p:ext uri="{BB962C8B-B14F-4D97-AF65-F5344CB8AC3E}">
        <p14:creationId xmlns:p14="http://schemas.microsoft.com/office/powerpoint/2010/main" xmlns="" val="13816999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8C92EFA4-16CA-2B4B-A2E4-66BF1CFD720E}"/>
              </a:ext>
            </a:extLst>
          </p:cNvPr>
          <p:cNvSpPr/>
          <p:nvPr userDrawn="1"/>
        </p:nvSpPr>
        <p:spPr>
          <a:xfrm>
            <a:off x="0" y="4487159"/>
            <a:ext cx="9143999" cy="658035"/>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60000" y="1260000"/>
            <a:ext cx="7560000" cy="810000"/>
          </a:xfrm>
        </p:spPr>
        <p:txBody>
          <a:bodyPr>
            <a:noAutofit/>
          </a:bodyPr>
          <a:lstStyle>
            <a:lvl1pPr>
              <a:defRPr sz="36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ubtitle 2"/>
          <p:cNvSpPr>
            <a:spLocks noGrp="1"/>
          </p:cNvSpPr>
          <p:nvPr>
            <p:ph type="subTitle" idx="1"/>
          </p:nvPr>
        </p:nvSpPr>
        <p:spPr>
          <a:xfrm>
            <a:off x="1260000" y="2160000"/>
            <a:ext cx="3614639" cy="346364"/>
          </a:xfrm>
          <a:noFill/>
        </p:spPr>
        <p:txBody>
          <a:bodyPr>
            <a:normAutofit/>
          </a:bodyPr>
          <a:lstStyle>
            <a:lvl1pPr marL="0" indent="0" algn="l">
              <a:buNone/>
              <a:defRPr sz="18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xmlns="" id="{FF787FBD-5213-1448-9AAE-10D7E9324F9B}"/>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10" name="Picture 9">
            <a:extLst>
              <a:ext uri="{FF2B5EF4-FFF2-40B4-BE49-F238E27FC236}">
                <a16:creationId xmlns:a16="http://schemas.microsoft.com/office/drawing/2014/main" xmlns="" id="{A738CB72-A65E-2D49-BEB0-E3399AAC243E}"/>
              </a:ext>
            </a:extLst>
          </p:cNvPr>
          <p:cNvPicPr>
            <a:picLocks noChangeAspect="1"/>
          </p:cNvPicPr>
          <p:nvPr userDrawn="1"/>
        </p:nvPicPr>
        <p:blipFill>
          <a:blip r:embed="rId3"/>
          <a:stretch>
            <a:fillRect/>
          </a:stretch>
        </p:blipFill>
        <p:spPr>
          <a:xfrm>
            <a:off x="7620000" y="4602834"/>
            <a:ext cx="1289999" cy="4371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Blank with template design">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no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xmlns="" id="{24BA63A4-1BB4-AB44-82A0-8D8941083D49}"/>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xmlns="" id="{29DF0FCA-7053-8A44-8AF5-C1D90718E989}"/>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3286429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3" name="Picture 2">
            <a:extLst>
              <a:ext uri="{FF2B5EF4-FFF2-40B4-BE49-F238E27FC236}">
                <a16:creationId xmlns:a16="http://schemas.microsoft.com/office/drawing/2014/main" xmlns="" id="{124A557A-7341-114A-A45C-7CFE81CF9F4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5" name="Picture 4">
            <a:extLst>
              <a:ext uri="{FF2B5EF4-FFF2-40B4-BE49-F238E27FC236}">
                <a16:creationId xmlns:a16="http://schemas.microsoft.com/office/drawing/2014/main" xmlns="" id="{7D58F1E8-D864-A340-A97D-AB682703EF4D}"/>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vider 1">
    <p:spTree>
      <p:nvGrpSpPr>
        <p:cNvPr id="1" name=""/>
        <p:cNvGrpSpPr/>
        <p:nvPr/>
      </p:nvGrpSpPr>
      <p:grpSpPr>
        <a:xfrm>
          <a:off x="0" y="0"/>
          <a:ext cx="0" cy="0"/>
          <a:chOff x="0" y="0"/>
          <a:chExt cx="0" cy="0"/>
        </a:xfrm>
      </p:grpSpPr>
      <p:sp>
        <p:nvSpPr>
          <p:cNvPr id="12" name="Rectangle 11"/>
          <p:cNvSpPr/>
          <p:nvPr userDrawn="1"/>
        </p:nvSpPr>
        <p:spPr>
          <a:xfrm>
            <a:off x="0" y="0"/>
            <a:ext cx="9144000" cy="5143499"/>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Slide Number Placeholder 5"/>
          <p:cNvSpPr>
            <a:spLocks noGrp="1"/>
          </p:cNvSpPr>
          <p:nvPr>
            <p:ph type="sldNum" sz="quarter" idx="12"/>
          </p:nvPr>
        </p:nvSpPr>
        <p:spPr>
          <a:xfrm>
            <a:off x="450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39998"/>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39999"/>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xmlns="" id="{FA843701-714E-E443-8FDE-A072581A87E5}"/>
              </a:ext>
            </a:extLst>
          </p:cNvPr>
          <p:cNvPicPr>
            <a:picLocks noChangeAspect="1"/>
          </p:cNvPicPr>
          <p:nvPr userDrawn="1"/>
        </p:nvPicPr>
        <p:blipFill>
          <a:blip r:embed="rId2"/>
          <a:stretch>
            <a:fillRect/>
          </a:stretch>
        </p:blipFill>
        <p:spPr>
          <a:xfrm>
            <a:off x="8323855" y="90000"/>
            <a:ext cx="727462" cy="7274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2">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tx1">
                    <a:lumMod val="50000"/>
                    <a:lumOff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tx1">
                    <a:lumMod val="50000"/>
                    <a:lumOff val="50000"/>
                  </a:schemeClr>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xmlns="" id="{1E4FE1A3-6E48-5044-878B-B194CFFACDD8}"/>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xmlns="" val="284551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3">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xmlns="" id="{1C8A03C9-BD5C-9E48-96E4-81A7BEC64091}"/>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xmlns="" val="1442139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xmlns="" id="{7630EF48-ADAB-E347-8593-4968B35A2D6F}"/>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6" name="Picture 5">
            <a:extLst>
              <a:ext uri="{FF2B5EF4-FFF2-40B4-BE49-F238E27FC236}">
                <a16:creationId xmlns:a16="http://schemas.microsoft.com/office/drawing/2014/main" xmlns="" id="{69D5E148-F91F-AB4E-822C-30C114114332}"/>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1348602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0000" y="1800000"/>
            <a:ext cx="2819593" cy="630000"/>
          </a:xfrm>
        </p:spPr>
        <p:txBody>
          <a:bodyPr anchor="t" anchorCtr="0">
            <a:noAutofit/>
          </a:bodyPr>
          <a:lstStyle>
            <a:lvl1pPr algn="l">
              <a:defRPr sz="3200" b="1" i="0" cap="none">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Thank you</a:t>
            </a:r>
          </a:p>
        </p:txBody>
      </p:sp>
      <p:sp>
        <p:nvSpPr>
          <p:cNvPr id="18"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a:extLst>
              <a:ext uri="{FF2B5EF4-FFF2-40B4-BE49-F238E27FC236}">
                <a16:creationId xmlns:a16="http://schemas.microsoft.com/office/drawing/2014/main" xmlns="" id="{8FC712E8-5FFF-4A44-9FAF-441E10A9DD3D}"/>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6" name="Picture 5">
            <a:extLst>
              <a:ext uri="{FF2B5EF4-FFF2-40B4-BE49-F238E27FC236}">
                <a16:creationId xmlns:a16="http://schemas.microsoft.com/office/drawing/2014/main" xmlns="" id="{8BA2072F-DBF5-0844-A9D9-7A902E37131C}"/>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1681503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eading and content">
    <p:spTree>
      <p:nvGrpSpPr>
        <p:cNvPr id="1" name=""/>
        <p:cNvGrpSpPr/>
        <p:nvPr/>
      </p:nvGrpSpPr>
      <p:grpSpPr>
        <a:xfrm>
          <a:off x="0" y="0"/>
          <a:ext cx="0" cy="0"/>
          <a:chOff x="0" y="0"/>
          <a:chExt cx="0" cy="0"/>
        </a:xfrm>
      </p:grpSpPr>
      <p:sp>
        <p:nvSpPr>
          <p:cNvPr id="3" name="Subtitle 2"/>
          <p:cNvSpPr>
            <a:spLocks noGrp="1"/>
          </p:cNvSpPr>
          <p:nvPr userDrawn="1">
            <p:ph type="subTitle" idx="1"/>
          </p:nvPr>
        </p:nvSpPr>
        <p:spPr>
          <a:xfrm>
            <a:off x="540000" y="900000"/>
            <a:ext cx="837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userDrawn="1">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Titillium"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Titillium" charset="0"/>
              <a:cs typeface="Sarabun Light" panose="00000400000000000000" pitchFamily="2" charset="-34"/>
            </a:endParaRPr>
          </a:p>
        </p:txBody>
      </p:sp>
      <p:pic>
        <p:nvPicPr>
          <p:cNvPr id="9" name="Picture 8">
            <a:extLst>
              <a:ext uri="{FF2B5EF4-FFF2-40B4-BE49-F238E27FC236}">
                <a16:creationId xmlns:a16="http://schemas.microsoft.com/office/drawing/2014/main" xmlns="" id="{A4A0B37E-BA4A-D946-BA4F-CCECE1BDEC06}"/>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xmlns="" id="{E3DCF003-D598-2546-BE04-9F5EC6E8EC56}"/>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3881827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ing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Content Placeholder 2"/>
          <p:cNvSpPr>
            <a:spLocks noGrp="1"/>
          </p:cNvSpPr>
          <p:nvPr>
            <p:ph idx="1"/>
          </p:nvPr>
        </p:nvSpPr>
        <p:spPr>
          <a:xfrm>
            <a:off x="540000" y="900000"/>
            <a:ext cx="8370000" cy="3420000"/>
          </a:xfrm>
        </p:spPr>
        <p:txBody>
          <a:bodyPr/>
          <a:lstStyle>
            <a:lvl1pPr marL="342900" indent="-342900">
              <a:lnSpc>
                <a:spcPct val="150000"/>
              </a:lnSpc>
              <a:spcBef>
                <a:spcPts val="0"/>
              </a:spcBef>
              <a:spcAft>
                <a:spcPts val="0"/>
              </a:spcAft>
              <a:buClrTx/>
              <a:buFont typeface="Arial" charset="0"/>
              <a:buChar char="•"/>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800100" indent="-342900">
              <a:lnSpc>
                <a:spcPct val="150000"/>
              </a:lnSpc>
              <a:spcBef>
                <a:spcPts val="0"/>
              </a:spcBef>
              <a:spcAft>
                <a:spcPts val="0"/>
              </a:spcAft>
              <a:buClrTx/>
              <a:buFont typeface="Arial" charset="0"/>
              <a:buChar char="•"/>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marL="1200150" indent="-285750">
              <a:lnSpc>
                <a:spcPct val="150000"/>
              </a:lnSpc>
              <a:spcBef>
                <a:spcPts val="0"/>
              </a:spcBef>
              <a:spcAft>
                <a:spcPts val="0"/>
              </a:spcAft>
              <a:buClrTx/>
              <a:buFont typeface="Arial" charset="0"/>
              <a:buChar char="•"/>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marL="1657350" indent="-285750">
              <a:lnSpc>
                <a:spcPct val="150000"/>
              </a:lnSpc>
              <a:spcBef>
                <a:spcPts val="0"/>
              </a:spcBef>
              <a:spcAft>
                <a:spcPts val="0"/>
              </a:spcAft>
              <a:buClrTx/>
              <a:buFont typeface="Arial" charset="0"/>
              <a:buChar char="•"/>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marL="2000250" indent="-171450">
              <a:lnSpc>
                <a:spcPct val="150000"/>
              </a:lnSpc>
              <a:spcBef>
                <a:spcPts val="0"/>
              </a:spcBef>
              <a:spcAft>
                <a:spcPts val="0"/>
              </a:spcAft>
              <a:buClrTx/>
              <a:buFont typeface="Arial" charset="0"/>
              <a:buChar char="•"/>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descr="Pol3.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4430408" y="1603186"/>
            <a:ext cx="9794922" cy="3436814"/>
          </a:xfrm>
          <a:prstGeom prst="rect">
            <a:avLst/>
          </a:prstGeom>
        </p:spPr>
      </p:pic>
      <p:pic>
        <p:nvPicPr>
          <p:cNvPr id="10" name="Picture 9">
            <a:extLst>
              <a:ext uri="{FF2B5EF4-FFF2-40B4-BE49-F238E27FC236}">
                <a16:creationId xmlns:a16="http://schemas.microsoft.com/office/drawing/2014/main" xmlns="" id="{25C76EA8-8CE7-7B43-8AF6-73C6EAD3898C}"/>
              </a:ext>
            </a:extLst>
          </p:cNvPr>
          <p:cNvPicPr>
            <a:picLocks noChangeAspect="1"/>
          </p:cNvPicPr>
          <p:nvPr userDrawn="1"/>
        </p:nvPicPr>
        <p:blipFill>
          <a:blip r:embed="rId3"/>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xmlns="" id="{8290EF5A-75B9-5F43-AFFB-14B6F1EDE227}"/>
              </a:ext>
            </a:extLst>
          </p:cNvPr>
          <p:cNvPicPr>
            <a:picLocks noChangeAspect="1"/>
          </p:cNvPicPr>
          <p:nvPr userDrawn="1"/>
        </p:nvPicPr>
        <p:blipFill>
          <a:blip r:embed="rId4"/>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171659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nd image 1">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80000" y="900000"/>
            <a:ext cx="513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9" name="Picture 8">
            <a:extLst>
              <a:ext uri="{FF2B5EF4-FFF2-40B4-BE49-F238E27FC236}">
                <a16:creationId xmlns:a16="http://schemas.microsoft.com/office/drawing/2014/main" xmlns="" id="{9AF351C5-D3DA-2B4D-A9D7-21FC98448674}"/>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xmlns="" id="{DDB2D693-D609-A84E-A580-BBBF25D67704}"/>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nd image 2">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90000" y="900000"/>
            <a:ext cx="522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8" name="Picture Placeholder 11">
            <a:extLst>
              <a:ext uri="{FF2B5EF4-FFF2-40B4-BE49-F238E27FC236}">
                <a16:creationId xmlns:a16="http://schemas.microsoft.com/office/drawing/2014/main" xmlns="" id="{8D0FBCD7-90B0-1F4B-8A31-28B39C968D09}"/>
              </a:ext>
            </a:extLst>
          </p:cNvPr>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xmlns="" id="{329B92DB-C350-934A-9BCE-9B2D49B344AC}"/>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2" name="Picture 11">
            <a:extLst>
              <a:ext uri="{FF2B5EF4-FFF2-40B4-BE49-F238E27FC236}">
                <a16:creationId xmlns:a16="http://schemas.microsoft.com/office/drawing/2014/main" xmlns="" id="{C6113955-2D6A-C24C-8D25-180F30091F8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xmlns="" id="{4C799FE6-CBD3-3142-83A4-56A26A27932A}"/>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3928935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ing and images 1">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7" name="Picture Placeholder 11">
            <a:extLst>
              <a:ext uri="{FF2B5EF4-FFF2-40B4-BE49-F238E27FC236}">
                <a16:creationId xmlns:a16="http://schemas.microsoft.com/office/drawing/2014/main" xmlns="" id="{FA5D83F2-32DA-D64A-84EF-14AB6C780EFA}"/>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8" name="Picture Placeholder 11">
            <a:extLst>
              <a:ext uri="{FF2B5EF4-FFF2-40B4-BE49-F238E27FC236}">
                <a16:creationId xmlns:a16="http://schemas.microsoft.com/office/drawing/2014/main" xmlns="" id="{E323D806-DB96-794F-AA5B-A74F36D9F301}"/>
              </a:ext>
            </a:extLst>
          </p:cNvPr>
          <p:cNvSpPr>
            <a:spLocks noGrp="1"/>
          </p:cNvSpPr>
          <p:nvPr>
            <p:ph type="pic" sz="quarter" idx="12" hasCustomPrompt="1"/>
          </p:nvPr>
        </p:nvSpPr>
        <p:spPr>
          <a:xfrm>
            <a:off x="3590693" y="900000"/>
            <a:ext cx="5319307"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1" name="Picture 10">
            <a:extLst>
              <a:ext uri="{FF2B5EF4-FFF2-40B4-BE49-F238E27FC236}">
                <a16:creationId xmlns:a16="http://schemas.microsoft.com/office/drawing/2014/main" xmlns="" id="{71B635A6-BCB6-954D-A336-053509194C97}"/>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xmlns="" id="{21301A8D-DD6A-B942-897D-98C8B44F5FEE}"/>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393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ing and image 2">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1635980"/>
            <a:ext cx="2718000" cy="1798595"/>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xmlns="" id="{D8FCFF9D-5F00-8D41-9B07-5FC556879A6A}"/>
              </a:ext>
            </a:extLst>
          </p:cNvPr>
          <p:cNvSpPr>
            <a:spLocks noGrp="1"/>
          </p:cNvSpPr>
          <p:nvPr>
            <p:ph type="pic" sz="quarter" idx="11" hasCustomPrompt="1"/>
          </p:nvPr>
        </p:nvSpPr>
        <p:spPr>
          <a:xfrm>
            <a:off x="3366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1" name="Picture Placeholder 11">
            <a:extLst>
              <a:ext uri="{FF2B5EF4-FFF2-40B4-BE49-F238E27FC236}">
                <a16:creationId xmlns:a16="http://schemas.microsoft.com/office/drawing/2014/main" xmlns="" id="{42CD0545-F469-BE4D-98CF-6FA6A043C385}"/>
              </a:ext>
            </a:extLst>
          </p:cNvPr>
          <p:cNvSpPr>
            <a:spLocks noGrp="1"/>
          </p:cNvSpPr>
          <p:nvPr>
            <p:ph type="pic" sz="quarter" idx="12" hasCustomPrompt="1"/>
          </p:nvPr>
        </p:nvSpPr>
        <p:spPr>
          <a:xfrm>
            <a:off x="6192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5" name="Text Placeholder 14">
            <a:extLst>
              <a:ext uri="{FF2B5EF4-FFF2-40B4-BE49-F238E27FC236}">
                <a16:creationId xmlns:a16="http://schemas.microsoft.com/office/drawing/2014/main" xmlns="" id="{80672329-271C-744C-819A-C6A96974F94A}"/>
              </a:ext>
            </a:extLst>
          </p:cNvPr>
          <p:cNvSpPr>
            <a:spLocks noGrp="1"/>
          </p:cNvSpPr>
          <p:nvPr>
            <p:ph type="body" sz="quarter" idx="13"/>
          </p:nvPr>
        </p:nvSpPr>
        <p:spPr>
          <a:xfrm>
            <a:off x="539750" y="3687337"/>
            <a:ext cx="8370250" cy="408413"/>
          </a:xfrm>
        </p:spPr>
        <p:txBody>
          <a:bodyPr/>
          <a:lstStyle>
            <a:lvl1pPr marL="0" indent="0">
              <a:buNone/>
              <a:defRPr b="0" i="0">
                <a:latin typeface="Sarabun Light" panose="00000400000000000000" pitchFamily="2" charset="-34"/>
                <a:ea typeface="Sarabun Light" panose="00000400000000000000" pitchFamily="2" charset="-34"/>
                <a:cs typeface="Sarabun Light" panose="00000400000000000000" pitchFamily="2" charset="-34"/>
              </a:defRPr>
            </a:lvl1pPr>
          </a:lstStyle>
          <a:p>
            <a:pPr lvl="0"/>
            <a:r>
              <a:rPr lang="en-US" dirty="0"/>
              <a:t>Edit Master text style</a:t>
            </a:r>
          </a:p>
        </p:txBody>
      </p:sp>
      <p:pic>
        <p:nvPicPr>
          <p:cNvPr id="14" name="Picture 13">
            <a:extLst>
              <a:ext uri="{FF2B5EF4-FFF2-40B4-BE49-F238E27FC236}">
                <a16:creationId xmlns:a16="http://schemas.microsoft.com/office/drawing/2014/main" xmlns="" id="{A3E74E18-0D22-F846-9638-60AFBD43A4D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17" name="Picture 16">
            <a:extLst>
              <a:ext uri="{FF2B5EF4-FFF2-40B4-BE49-F238E27FC236}">
                <a16:creationId xmlns:a16="http://schemas.microsoft.com/office/drawing/2014/main" xmlns="" id="{3C4DB892-713F-D247-AE59-30D7028E0AF3}"/>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124987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ing and content 3">
    <p:spTree>
      <p:nvGrpSpPr>
        <p:cNvPr id="1" name=""/>
        <p:cNvGrpSpPr/>
        <p:nvPr/>
      </p:nvGrpSpPr>
      <p:grpSpPr>
        <a:xfrm>
          <a:off x="0" y="0"/>
          <a:ext cx="0" cy="0"/>
          <a:chOff x="0" y="0"/>
          <a:chExt cx="0" cy="0"/>
        </a:xfrm>
      </p:grpSpPr>
      <p:sp>
        <p:nvSpPr>
          <p:cNvPr id="614" name="Content Placeholder 2"/>
          <p:cNvSpPr>
            <a:spLocks noGrp="1"/>
          </p:cNvSpPr>
          <p:nvPr>
            <p:ph sz="half" idx="1"/>
          </p:nvPr>
        </p:nvSpPr>
        <p:spPr>
          <a:xfrm>
            <a:off x="54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5" name="Content Placeholder 3"/>
          <p:cNvSpPr>
            <a:spLocks noGrp="1"/>
          </p:cNvSpPr>
          <p:nvPr>
            <p:ph sz="half" idx="2"/>
          </p:nvPr>
        </p:nvSpPr>
        <p:spPr>
          <a:xfrm>
            <a:off x="486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6"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9" name="Picture 8">
            <a:extLst>
              <a:ext uri="{FF2B5EF4-FFF2-40B4-BE49-F238E27FC236}">
                <a16:creationId xmlns:a16="http://schemas.microsoft.com/office/drawing/2014/main" xmlns="" id="{A002A1DB-E788-A94E-A82C-D89DAC32302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xmlns="" id="{63C0EE29-535D-D14A-8361-E8F65DF744E5}"/>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xmlns="" val="280707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xmlns="" id="{214ACFF9-56DB-014B-B0AA-0AAF8E9614F0}"/>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xmlns="" id="{1A2CFAF5-7E86-9643-95BB-99FED020B6E8}"/>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90000"/>
            <a:ext cx="8550000" cy="720000"/>
          </a:xfrm>
          <a:prstGeom prst="rect">
            <a:avLst/>
          </a:prstGeom>
        </p:spPr>
        <p:txBody>
          <a:bodyPr vert="horz" lIns="0" tIns="36000" rIns="0" bIns="36000" rtlCol="0" anchor="ctr">
            <a:normAutofit/>
          </a:bodyPr>
          <a:lstStyle/>
          <a:p>
            <a:r>
              <a:rPr lang="en-US" dirty="0"/>
              <a:t>Click to edit Master title style</a:t>
            </a:r>
          </a:p>
        </p:txBody>
      </p:sp>
      <p:sp>
        <p:nvSpPr>
          <p:cNvPr id="3" name="Text Placeholder 2"/>
          <p:cNvSpPr>
            <a:spLocks noGrp="1"/>
          </p:cNvSpPr>
          <p:nvPr>
            <p:ph type="body" idx="1"/>
          </p:nvPr>
        </p:nvSpPr>
        <p:spPr>
          <a:xfrm>
            <a:off x="360000" y="810000"/>
            <a:ext cx="8550000" cy="3600000"/>
          </a:xfrm>
          <a:prstGeom prst="rect">
            <a:avLst/>
          </a:prstGeom>
        </p:spPr>
        <p:txBody>
          <a:bodyPr vert="horz" lIns="0" tIns="36000" rIns="0" bIns="36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410000" y="4770000"/>
            <a:ext cx="360000" cy="270000"/>
          </a:xfrm>
          <a:prstGeom prst="rect">
            <a:avLst/>
          </a:prstGeom>
        </p:spPr>
        <p:txBody>
          <a:bodyPr vert="horz" lIns="91440" tIns="45720" rIns="91440" bIns="45720" rtlCol="0" anchor="ctr"/>
          <a:lstStyle>
            <a:lvl1pPr algn="ctr">
              <a:defRPr sz="900" b="0" i="0">
                <a:solidFill>
                  <a:schemeClr val="tx1">
                    <a:lumMod val="50000"/>
                    <a:lumOff val="50000"/>
                  </a:schemeClr>
                </a:solidFill>
                <a:latin typeface="Neutra Text TF" panose="02000000000000000000" pitchFamily="50" charset="0"/>
                <a:ea typeface="Neutra Text TF" panose="02000000000000000000" pitchFamily="50" charset="0"/>
                <a:cs typeface="Neutra Text TF" panose="02000000000000000000" pitchFamily="50" charset="0"/>
              </a:defRPr>
            </a:lvl1pPr>
          </a:lstStyle>
          <a:p>
            <a:fld id="{AAF1E2C7-0C5B-1043-905E-F0829DE02F84}" type="slidenum">
              <a:rPr lang="en-US" smtClean="0"/>
              <a:pPr/>
              <a:t>‹#›</a:t>
            </a:fld>
            <a:endParaRPr lang="en-US" dirty="0"/>
          </a:p>
        </p:txBody>
      </p:sp>
    </p:spTree>
    <p:extLst>
      <p:ext uri="{BB962C8B-B14F-4D97-AF65-F5344CB8AC3E}">
        <p14:creationId xmlns:p14="http://schemas.microsoft.com/office/powerpoint/2010/main" xmlns="" val="1225758448"/>
      </p:ext>
    </p:extLst>
  </p:cSld>
  <p:clrMap bg1="lt1" tx1="dk1" bg2="lt2" tx2="dk2" accent1="accent1" accent2="accent2" accent3="accent3" accent4="accent4" accent5="accent5" accent6="accent6" hlink="hlink" folHlink="folHlink"/>
  <p:sldLayoutIdLst>
    <p:sldLayoutId id="2147483725" r:id="rId1"/>
    <p:sldLayoutId id="2147483714" r:id="rId2"/>
    <p:sldLayoutId id="2147483705" r:id="rId3"/>
    <p:sldLayoutId id="2147483723" r:id="rId4"/>
    <p:sldLayoutId id="2147483731" r:id="rId5"/>
    <p:sldLayoutId id="2147483733" r:id="rId6"/>
    <p:sldLayoutId id="2147483732" r:id="rId7"/>
    <p:sldLayoutId id="2147483715" r:id="rId8"/>
    <p:sldLayoutId id="2147483724" r:id="rId9"/>
    <p:sldLayoutId id="2147483710" r:id="rId10"/>
    <p:sldLayoutId id="2147483719" r:id="rId11"/>
    <p:sldLayoutId id="2147483726" r:id="rId12"/>
    <p:sldLayoutId id="2147483729" r:id="rId13"/>
    <p:sldLayoutId id="2147483730" r:id="rId14"/>
    <p:sldLayoutId id="2147483734" r:id="rId15"/>
    <p:sldLayoutId id="2147483707" r:id="rId16"/>
  </p:sldLayoutIdLst>
  <p:hf hdr="0" ftr="0" dt="0"/>
  <p:txStyles>
    <p:titleStyle>
      <a:lvl1pPr algn="l" defTabSz="457200" rtl="0" eaLnBrk="1" latinLnBrk="0" hangingPunct="1">
        <a:spcBef>
          <a:spcPct val="0"/>
        </a:spcBef>
        <a:buNone/>
        <a:defRPr sz="3000" b="1" i="0" kern="1200">
          <a:solidFill>
            <a:schemeClr val="tx1"/>
          </a:solidFill>
          <a:latin typeface="Neutra Text TF Demi" charset="0"/>
          <a:ea typeface="Neutra Text TF Demi" charset="0"/>
          <a:cs typeface="Neutra Text TF Demi" charset="0"/>
        </a:defRPr>
      </a:lvl1pPr>
    </p:titleStyle>
    <p:bodyStyle>
      <a:lvl1pPr marL="457200" indent="-457200" algn="l" defTabSz="457200" rtl="0" eaLnBrk="1" latinLnBrk="0" hangingPunct="1">
        <a:spcBef>
          <a:spcPts val="800"/>
        </a:spcBef>
        <a:spcAft>
          <a:spcPts val="0"/>
        </a:spcAft>
        <a:buClrTx/>
        <a:buFont typeface="Arial" charset="0"/>
        <a:buChar char="•"/>
        <a:defRPr sz="2200" b="0" i="0" kern="1200">
          <a:solidFill>
            <a:srgbClr val="000000"/>
          </a:solidFill>
          <a:latin typeface="Neutra Text TF Book" charset="0"/>
          <a:ea typeface="Neutra Text TF Book" charset="0"/>
          <a:cs typeface="Neutra Text TF Book" charset="0"/>
        </a:defRPr>
      </a:lvl1pPr>
      <a:lvl2pPr marL="914400" indent="-457200" algn="l" defTabSz="457200" rtl="0" eaLnBrk="1" latinLnBrk="0" hangingPunct="1">
        <a:spcBef>
          <a:spcPts val="800"/>
        </a:spcBef>
        <a:spcAft>
          <a:spcPts val="0"/>
        </a:spcAft>
        <a:buClrTx/>
        <a:buFont typeface="Arial" charset="0"/>
        <a:buChar char="•"/>
        <a:defRPr sz="2000" b="0" i="0" kern="1200">
          <a:solidFill>
            <a:srgbClr val="000000"/>
          </a:solidFill>
          <a:latin typeface="Neutra Text TF Book" charset="0"/>
          <a:ea typeface="Neutra Text TF Book" charset="0"/>
          <a:cs typeface="Neutra Text TF Book" charset="0"/>
        </a:defRPr>
      </a:lvl2pPr>
      <a:lvl3pPr marL="1257300" indent="-342900" algn="l" defTabSz="457200" rtl="0" eaLnBrk="1" latinLnBrk="0" hangingPunct="1">
        <a:spcBef>
          <a:spcPts val="800"/>
        </a:spcBef>
        <a:spcAft>
          <a:spcPts val="0"/>
        </a:spcAft>
        <a:buClrTx/>
        <a:buFont typeface="Arial" charset="0"/>
        <a:buChar char="•"/>
        <a:defRPr sz="1800" b="0" i="0" kern="1200">
          <a:solidFill>
            <a:srgbClr val="000000"/>
          </a:solidFill>
          <a:latin typeface="Neutra Text TF Book" charset="0"/>
          <a:ea typeface="Neutra Text TF Book" charset="0"/>
          <a:cs typeface="Neutra Text TF Book" charset="0"/>
        </a:defRPr>
      </a:lvl3pPr>
      <a:lvl4pPr marL="1714500" indent="-342900" algn="l" defTabSz="457200" rtl="0" eaLnBrk="1" latinLnBrk="0" hangingPunct="1">
        <a:spcBef>
          <a:spcPts val="800"/>
        </a:spcBef>
        <a:spcAft>
          <a:spcPts val="0"/>
        </a:spcAft>
        <a:buClrTx/>
        <a:buFont typeface="Arial" charset="0"/>
        <a:buChar char="•"/>
        <a:defRPr sz="1500" b="0" i="0" kern="1200">
          <a:solidFill>
            <a:srgbClr val="000000"/>
          </a:solidFill>
          <a:latin typeface="Neutra Text TF Book" charset="0"/>
          <a:ea typeface="Neutra Text TF Book" charset="0"/>
          <a:cs typeface="Neutra Text TF Book" charset="0"/>
        </a:defRPr>
      </a:lvl4pPr>
      <a:lvl5pPr marL="2171700" indent="-342900" algn="l" defTabSz="457200" rtl="0" eaLnBrk="1" latinLnBrk="0" hangingPunct="1">
        <a:spcBef>
          <a:spcPts val="800"/>
        </a:spcBef>
        <a:spcAft>
          <a:spcPts val="0"/>
        </a:spcAft>
        <a:buClrTx/>
        <a:buFont typeface="Arial" charset="0"/>
        <a:buChar char="•"/>
        <a:defRPr sz="1200" b="0" i="0" kern="1200">
          <a:solidFill>
            <a:srgbClr val="000000"/>
          </a:solidFill>
          <a:latin typeface="Neutra Text TF Book" charset="0"/>
          <a:ea typeface="Neutra Text TF Book" charset="0"/>
          <a:cs typeface="Neutra Text TF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Drajasekhar@csep.org" TargetMode="External"/><Relationship Id="rId2" Type="http://schemas.openxmlformats.org/officeDocument/2006/relationships/hyperlink" Target="mailto:rsekhard@yahoo.com"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0000" y="1260000"/>
            <a:ext cx="7521535" cy="810000"/>
          </a:xfrm>
        </p:spPr>
        <p:txBody>
          <a:bodyPr/>
          <a:lstStyle/>
          <a:p>
            <a:r>
              <a:rPr lang="en-US" sz="3100" dirty="0">
                <a:ea typeface="Neutra Text TF Demi" charset="0"/>
              </a:rPr>
              <a:t>Procedure for Handling Consumer Complaints </a:t>
            </a:r>
            <a:br>
              <a:rPr lang="en-US" sz="3100" dirty="0">
                <a:ea typeface="Neutra Text TF Demi" charset="0"/>
              </a:rPr>
            </a:br>
            <a:r>
              <a:rPr lang="en-US" sz="3100" dirty="0">
                <a:ea typeface="Neutra Text TF Demi" charset="0"/>
              </a:rPr>
              <a:t>– A Model Mechanism</a:t>
            </a:r>
            <a:br>
              <a:rPr lang="en-US" sz="3100" dirty="0">
                <a:ea typeface="Neutra Text TF Demi" charset="0"/>
              </a:rPr>
            </a:br>
            <a:endParaRPr lang="en-GB" sz="3100" dirty="0"/>
          </a:p>
        </p:txBody>
      </p:sp>
      <p:sp>
        <p:nvSpPr>
          <p:cNvPr id="3" name="Subtitle 2"/>
          <p:cNvSpPr>
            <a:spLocks noGrp="1"/>
          </p:cNvSpPr>
          <p:nvPr>
            <p:ph type="subTitle" idx="1"/>
          </p:nvPr>
        </p:nvSpPr>
        <p:spPr/>
        <p:txBody>
          <a:bodyPr>
            <a:noAutofit/>
          </a:bodyPr>
          <a:lstStyle/>
          <a:p>
            <a:r>
              <a:rPr lang="en-US" sz="2000" dirty="0">
                <a:solidFill>
                  <a:srgbClr val="000000"/>
                </a:solidFill>
                <a:ea typeface="Neutra Text TF Book" charset="0"/>
              </a:rPr>
              <a:t>25.8.2023</a:t>
            </a:r>
          </a:p>
          <a:p>
            <a:r>
              <a:rPr lang="en-US" sz="2000" dirty="0">
                <a:solidFill>
                  <a:srgbClr val="000000"/>
                </a:solidFill>
                <a:ea typeface="Neutra Text TF Book" charset="0"/>
              </a:rPr>
              <a:t>NPTI</a:t>
            </a:r>
          </a:p>
          <a:p>
            <a:endParaRPr lang="en-US" sz="2000" dirty="0">
              <a:solidFill>
                <a:srgbClr val="000000"/>
              </a:solidFill>
              <a:ea typeface="Neutra Text TF Book" charset="0"/>
            </a:endParaRPr>
          </a:p>
          <a:p>
            <a:endParaRPr lang="en-US" sz="2000" dirty="0">
              <a:solidFill>
                <a:srgbClr val="000000"/>
              </a:solidFill>
              <a:ea typeface="Neutra Text TF Book" charset="0"/>
            </a:endParaRPr>
          </a:p>
          <a:p>
            <a:r>
              <a:rPr lang="en-US" sz="2000" dirty="0">
                <a:solidFill>
                  <a:srgbClr val="000000"/>
                </a:solidFill>
                <a:ea typeface="Neutra Text TF Book" charset="0"/>
              </a:rPr>
              <a:t>Rajasekhar Devaguptapu</a:t>
            </a:r>
          </a:p>
        </p:txBody>
      </p:sp>
    </p:spTree>
    <p:extLst>
      <p:ext uri="{BB962C8B-B14F-4D97-AF65-F5344CB8AC3E}">
        <p14:creationId xmlns:p14="http://schemas.microsoft.com/office/powerpoint/2010/main" xmlns="" val="199488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Suggestive Framework</a:t>
            </a:r>
          </a:p>
          <a:p>
            <a:pPr marL="668338" indent="-334963">
              <a:buFont typeface="Arial" panose="020B0604020202020204" pitchFamily="34" charset="0"/>
              <a:buChar char="•"/>
            </a:pPr>
            <a:r>
              <a:rPr lang="en-US" sz="1800" dirty="0">
                <a:solidFill>
                  <a:schemeClr val="tx1"/>
                </a:solidFill>
              </a:rPr>
              <a:t>Drawn from best practices of CGRFs / Regulations of ERCs / </a:t>
            </a:r>
            <a:r>
              <a:rPr lang="en-US" sz="1800" dirty="0" err="1">
                <a:solidFill>
                  <a:schemeClr val="tx1"/>
                </a:solidFill>
              </a:rPr>
              <a:t>FoR</a:t>
            </a:r>
            <a:r>
              <a:rPr lang="en-US" sz="1800" dirty="0">
                <a:solidFill>
                  <a:schemeClr val="tx1"/>
                </a:solidFill>
              </a:rPr>
              <a:t> Model Regulations</a:t>
            </a:r>
          </a:p>
          <a:p>
            <a:pPr marL="668338" indent="-334963">
              <a:buFont typeface="Arial" panose="020B0604020202020204" pitchFamily="34" charset="0"/>
              <a:buChar char="•"/>
            </a:pPr>
            <a:r>
              <a:rPr lang="en-US" sz="1800" dirty="0">
                <a:solidFill>
                  <a:schemeClr val="tx1"/>
                </a:solidFill>
              </a:rPr>
              <a:t>ERCs are free to customize the Model Provisions to suit local needs</a:t>
            </a:r>
          </a:p>
          <a:p>
            <a:pPr marL="668338" indent="-334963">
              <a:buFont typeface="Arial" panose="020B0604020202020204" pitchFamily="34" charset="0"/>
              <a:buChar char="•"/>
            </a:pPr>
            <a:r>
              <a:rPr lang="en-US" sz="1800" dirty="0">
                <a:solidFill>
                  <a:schemeClr val="tx1"/>
                </a:solidFill>
              </a:rPr>
              <a:t>Model Regulations provide Framework for CGRFs, Ombudsman, Consumer Advocacy</a:t>
            </a:r>
          </a:p>
          <a:p>
            <a:pPr marL="342900" indent="-342900">
              <a:buFont typeface="Arial" panose="020B0604020202020204" pitchFamily="34" charset="0"/>
              <a:buChar char="•"/>
            </a:pPr>
            <a:endParaRPr lang="en-US"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3345395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Four Tier Structure</a:t>
            </a:r>
          </a:p>
          <a:p>
            <a:pPr marL="711200" indent="-334963">
              <a:buFont typeface="Arial" panose="020B0604020202020204" pitchFamily="34" charset="0"/>
              <a:buChar char="•"/>
            </a:pPr>
            <a:r>
              <a:rPr lang="en-US" sz="1800" dirty="0">
                <a:solidFill>
                  <a:schemeClr val="tx1"/>
                </a:solidFill>
              </a:rPr>
              <a:t>Internal Grievance Redressal (at </a:t>
            </a:r>
            <a:r>
              <a:rPr lang="en-US" sz="1800" dirty="0" err="1">
                <a:solidFill>
                  <a:schemeClr val="tx1"/>
                </a:solidFill>
              </a:rPr>
              <a:t>DisCom</a:t>
            </a:r>
            <a:r>
              <a:rPr lang="en-US" sz="1800" dirty="0">
                <a:solidFill>
                  <a:schemeClr val="tx1"/>
                </a:solidFill>
              </a:rPr>
              <a:t> level)</a:t>
            </a:r>
          </a:p>
          <a:p>
            <a:pPr marL="711200" indent="-334963">
              <a:buFont typeface="Arial" panose="020B0604020202020204" pitchFamily="34" charset="0"/>
              <a:buChar char="•"/>
            </a:pPr>
            <a:r>
              <a:rPr lang="en-US" sz="1800" dirty="0">
                <a:solidFill>
                  <a:schemeClr val="tx1"/>
                </a:solidFill>
              </a:rPr>
              <a:t>Consumer Grievance Redressal Forum</a:t>
            </a:r>
          </a:p>
          <a:p>
            <a:pPr marL="711200" indent="-334963">
              <a:buFont typeface="Arial" panose="020B0604020202020204" pitchFamily="34" charset="0"/>
              <a:buChar char="•"/>
            </a:pPr>
            <a:r>
              <a:rPr lang="en-US" sz="1800" dirty="0">
                <a:solidFill>
                  <a:schemeClr val="tx1"/>
                </a:solidFill>
              </a:rPr>
              <a:t>Electricity Ombudsman</a:t>
            </a:r>
            <a:endParaRPr lang="en-US" sz="1600" dirty="0">
              <a:solidFill>
                <a:schemeClr val="tx1"/>
              </a:solidFill>
            </a:endParaRPr>
          </a:p>
          <a:p>
            <a:pPr marL="711200" indent="-334963">
              <a:buFont typeface="Arial" panose="020B0604020202020204" pitchFamily="34" charset="0"/>
              <a:buChar char="•"/>
            </a:pPr>
            <a:r>
              <a:rPr lang="en-US" sz="1800" dirty="0">
                <a:solidFill>
                  <a:schemeClr val="tx1"/>
                </a:solidFill>
              </a:rPr>
              <a:t>Enforceability is an issue – Provision to approach ERC (under Section 142)</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2885942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Key Drivers for Resolution of Grievances</a:t>
            </a:r>
          </a:p>
          <a:p>
            <a:pPr marL="711200" indent="-334963">
              <a:buFont typeface="Arial" panose="020B0604020202020204" pitchFamily="34" charset="0"/>
              <a:buChar char="•"/>
            </a:pPr>
            <a:r>
              <a:rPr lang="en-US" sz="1800" dirty="0">
                <a:solidFill>
                  <a:schemeClr val="tx1"/>
                </a:solidFill>
              </a:rPr>
              <a:t>Geographical reach</a:t>
            </a:r>
          </a:p>
          <a:p>
            <a:pPr marL="711200" indent="-334963">
              <a:buFont typeface="Arial" panose="020B0604020202020204" pitchFamily="34" charset="0"/>
              <a:buChar char="•"/>
            </a:pPr>
            <a:r>
              <a:rPr lang="en-US" sz="1800" dirty="0">
                <a:solidFill>
                  <a:schemeClr val="tx1"/>
                </a:solidFill>
              </a:rPr>
              <a:t>Grievance handling capacity</a:t>
            </a:r>
          </a:p>
          <a:p>
            <a:pPr marL="711200" indent="-334963">
              <a:buFont typeface="Arial" panose="020B0604020202020204" pitchFamily="34" charset="0"/>
              <a:buChar char="•"/>
            </a:pPr>
            <a:r>
              <a:rPr lang="en-US" sz="1800" dirty="0">
                <a:solidFill>
                  <a:schemeClr val="tx1"/>
                </a:solidFill>
              </a:rPr>
              <a:t>Number of Sittings</a:t>
            </a:r>
          </a:p>
          <a:p>
            <a:pPr marL="711200" indent="-334963">
              <a:buFont typeface="Arial" panose="020B0604020202020204" pitchFamily="34" charset="0"/>
              <a:buChar char="•"/>
            </a:pPr>
            <a:r>
              <a:rPr lang="en-US" sz="1800" dirty="0">
                <a:solidFill>
                  <a:schemeClr val="tx1"/>
                </a:solidFill>
              </a:rPr>
              <a:t>Timelines</a:t>
            </a:r>
          </a:p>
          <a:p>
            <a:pPr marL="342900" indent="-342900">
              <a:buFont typeface="Arial" panose="020B0604020202020204" pitchFamily="34" charset="0"/>
              <a:buChar char="•"/>
            </a:pPr>
            <a:r>
              <a:rPr lang="en-US" sz="1800" b="1" dirty="0">
                <a:solidFill>
                  <a:schemeClr val="tx1"/>
                </a:solidFill>
              </a:rPr>
              <a:t>Determine</a:t>
            </a:r>
          </a:p>
          <a:p>
            <a:pPr marL="711200" indent="-334963">
              <a:buFont typeface="Arial" panose="020B0604020202020204" pitchFamily="34" charset="0"/>
              <a:buChar char="•"/>
            </a:pPr>
            <a:r>
              <a:rPr lang="en-US" sz="1800" dirty="0">
                <a:solidFill>
                  <a:schemeClr val="tx1"/>
                </a:solidFill>
              </a:rPr>
              <a:t>No. of CGRFs &amp; Ombudsmen</a:t>
            </a:r>
          </a:p>
          <a:p>
            <a:pPr marL="711200" indent="-334963">
              <a:buFont typeface="Arial" panose="020B0604020202020204" pitchFamily="34" charset="0"/>
              <a:buChar char="•"/>
            </a:pPr>
            <a:r>
              <a:rPr lang="en-US" sz="1800" dirty="0">
                <a:solidFill>
                  <a:schemeClr val="tx1"/>
                </a:solidFill>
              </a:rPr>
              <a:t>Number of Hearings per week</a:t>
            </a:r>
          </a:p>
          <a:p>
            <a:pPr marL="711200" indent="-334963">
              <a:buFont typeface="Arial" panose="020B0604020202020204" pitchFamily="34" charset="0"/>
              <a:buChar char="•"/>
            </a:pPr>
            <a:r>
              <a:rPr lang="en-US" sz="1800" dirty="0">
                <a:solidFill>
                  <a:schemeClr val="tx1"/>
                </a:solidFill>
              </a:rPr>
              <a:t>Location of Hearings</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1064641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Consumer</a:t>
            </a:r>
          </a:p>
          <a:p>
            <a:pPr marL="711200" indent="-334963">
              <a:buFont typeface="Arial" panose="020B0604020202020204" pitchFamily="34" charset="0"/>
              <a:buChar char="•"/>
            </a:pPr>
            <a:r>
              <a:rPr lang="en-US" sz="1800" dirty="0">
                <a:solidFill>
                  <a:schemeClr val="tx1"/>
                </a:solidFill>
              </a:rPr>
              <a:t>Apart from existing consumers, applicants, registered / un-registered consumer associations / groups, legal heirs / representatives included</a:t>
            </a:r>
          </a:p>
          <a:p>
            <a:pPr marL="342900" indent="-342900">
              <a:buFont typeface="Arial" panose="020B0604020202020204" pitchFamily="34" charset="0"/>
              <a:buChar char="•"/>
            </a:pPr>
            <a:r>
              <a:rPr lang="en-US" sz="1800" b="1" dirty="0">
                <a:solidFill>
                  <a:schemeClr val="tx1"/>
                </a:solidFill>
              </a:rPr>
              <a:t>Complaint</a:t>
            </a:r>
          </a:p>
          <a:p>
            <a:pPr marL="711200" indent="-334963">
              <a:buFont typeface="Arial" panose="020B0604020202020204" pitchFamily="34" charset="0"/>
              <a:buChar char="•"/>
            </a:pPr>
            <a:r>
              <a:rPr lang="en-US" sz="1800" dirty="0">
                <a:solidFill>
                  <a:schemeClr val="tx1"/>
                </a:solidFill>
              </a:rPr>
              <a:t>Simple complaint on a paper (preferably in the format, but non-adherence to format cannot be a reason to reject the complaint), email, portal etc.</a:t>
            </a:r>
          </a:p>
          <a:p>
            <a:pPr marL="711200" indent="-334963">
              <a:buFont typeface="Arial" panose="020B0604020202020204" pitchFamily="34" charset="0"/>
              <a:buChar char="•"/>
            </a:pPr>
            <a:r>
              <a:rPr lang="en-US" sz="1800" dirty="0">
                <a:solidFill>
                  <a:schemeClr val="tx1"/>
                </a:solidFill>
              </a:rPr>
              <a:t>Location of Forum</a:t>
            </a:r>
          </a:p>
          <a:p>
            <a:pPr marL="711200" indent="-334963">
              <a:buFont typeface="Arial" panose="020B0604020202020204" pitchFamily="34" charset="0"/>
              <a:buChar char="•"/>
            </a:pPr>
            <a:r>
              <a:rPr lang="en-US" sz="1800" dirty="0">
                <a:solidFill>
                  <a:schemeClr val="tx1"/>
                </a:solidFill>
              </a:rPr>
              <a:t>Time-limit for disposal of complaint</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1799365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3663374"/>
          </a:xfrm>
        </p:spPr>
        <p:txBody>
          <a:bodyPr>
            <a:normAutofit lnSpcReduction="10000"/>
          </a:bodyPr>
          <a:lstStyle/>
          <a:p>
            <a:pPr marL="342900" indent="-342900">
              <a:buFont typeface="Arial" panose="020B0604020202020204" pitchFamily="34" charset="0"/>
              <a:buChar char="•"/>
            </a:pPr>
            <a:r>
              <a:rPr lang="en-US" sz="1800" b="1" dirty="0">
                <a:solidFill>
                  <a:schemeClr val="tx1"/>
                </a:solidFill>
              </a:rPr>
              <a:t>Structure</a:t>
            </a:r>
          </a:p>
          <a:p>
            <a:pPr marL="711200" indent="-334963">
              <a:buFont typeface="Arial" panose="020B0604020202020204" pitchFamily="34" charset="0"/>
              <a:buChar char="•"/>
            </a:pPr>
            <a:r>
              <a:rPr lang="en-US" sz="1800" dirty="0">
                <a:solidFill>
                  <a:schemeClr val="tx1"/>
                </a:solidFill>
              </a:rPr>
              <a:t>Chairperson – Technical</a:t>
            </a:r>
          </a:p>
          <a:p>
            <a:pPr marL="711200" indent="-334963">
              <a:buFont typeface="Arial" panose="020B0604020202020204" pitchFamily="34" charset="0"/>
              <a:buChar char="•"/>
            </a:pPr>
            <a:r>
              <a:rPr lang="en-US" sz="1800" dirty="0">
                <a:solidFill>
                  <a:schemeClr val="tx1"/>
                </a:solidFill>
              </a:rPr>
              <a:t>Member – Legal</a:t>
            </a:r>
          </a:p>
          <a:p>
            <a:pPr marL="711200" indent="-334963">
              <a:buFont typeface="Arial" panose="020B0604020202020204" pitchFamily="34" charset="0"/>
              <a:buChar char="•"/>
            </a:pPr>
            <a:r>
              <a:rPr lang="en-US" sz="1800" dirty="0">
                <a:solidFill>
                  <a:schemeClr val="tx1"/>
                </a:solidFill>
              </a:rPr>
              <a:t>Member – Independent</a:t>
            </a:r>
          </a:p>
          <a:p>
            <a:pPr marL="711200" indent="-334963">
              <a:buFont typeface="Arial" panose="020B0604020202020204" pitchFamily="34" charset="0"/>
              <a:buChar char="•"/>
            </a:pPr>
            <a:r>
              <a:rPr lang="en-US" sz="1800" dirty="0">
                <a:solidFill>
                  <a:schemeClr val="tx1"/>
                </a:solidFill>
              </a:rPr>
              <a:t>Fixed tenure of 3 years (65 years age – max. limit)</a:t>
            </a:r>
          </a:p>
          <a:p>
            <a:pPr marL="711200" indent="-334963">
              <a:buFont typeface="Arial" panose="020B0604020202020204" pitchFamily="34" charset="0"/>
              <a:buChar char="•"/>
            </a:pPr>
            <a:r>
              <a:rPr lang="en-US" sz="1800" dirty="0">
                <a:solidFill>
                  <a:schemeClr val="tx1"/>
                </a:solidFill>
              </a:rPr>
              <a:t>Full time</a:t>
            </a:r>
          </a:p>
          <a:p>
            <a:pPr marL="711200" indent="-334963">
              <a:buFont typeface="Arial" panose="020B0604020202020204" pitchFamily="34" charset="0"/>
              <a:buChar char="•"/>
            </a:pPr>
            <a:r>
              <a:rPr lang="en-US" sz="1800" dirty="0">
                <a:solidFill>
                  <a:schemeClr val="tx1"/>
                </a:solidFill>
              </a:rPr>
              <a:t>Office space, secretarial support, remuneration to be provided by licensee</a:t>
            </a:r>
          </a:p>
          <a:p>
            <a:pPr marL="711200" indent="-334963">
              <a:buFont typeface="Arial" panose="020B0604020202020204" pitchFamily="34" charset="0"/>
              <a:buChar char="•"/>
            </a:pPr>
            <a:r>
              <a:rPr lang="en-US" sz="1800" dirty="0">
                <a:solidFill>
                  <a:schemeClr val="tx1"/>
                </a:solidFill>
              </a:rPr>
              <a:t>Selection – by whom ?</a:t>
            </a:r>
          </a:p>
          <a:p>
            <a:pPr marL="1028700" indent="-334963">
              <a:buFont typeface="Arial" panose="020B0604020202020204" pitchFamily="34" charset="0"/>
              <a:buChar char="•"/>
            </a:pPr>
            <a:r>
              <a:rPr lang="en-US" sz="1800" dirty="0">
                <a:solidFill>
                  <a:schemeClr val="tx1"/>
                </a:solidFill>
              </a:rPr>
              <a:t>Licensee (or) ERC</a:t>
            </a:r>
          </a:p>
          <a:p>
            <a:pPr marL="1028700" indent="-334963">
              <a:buFont typeface="Arial" panose="020B0604020202020204" pitchFamily="34" charset="0"/>
              <a:buChar char="•"/>
            </a:pPr>
            <a:r>
              <a:rPr lang="en-US" sz="1800" dirty="0">
                <a:solidFill>
                  <a:schemeClr val="tx1"/>
                </a:solidFill>
              </a:rPr>
              <a:t>A Coordinated effort ?</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32735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Procedure</a:t>
            </a:r>
          </a:p>
          <a:p>
            <a:pPr marL="711200" indent="-334963">
              <a:buFont typeface="Arial" panose="020B0604020202020204" pitchFamily="34" charset="0"/>
              <a:buChar char="•"/>
            </a:pPr>
            <a:r>
              <a:rPr lang="en-US" sz="1800" dirty="0">
                <a:solidFill>
                  <a:schemeClr val="tx1"/>
                </a:solidFill>
              </a:rPr>
              <a:t>Registration of Complaints – Allow consumers to track status</a:t>
            </a:r>
          </a:p>
          <a:p>
            <a:pPr marL="1028700" indent="-334963">
              <a:buFont typeface="Arial" panose="020B0604020202020204" pitchFamily="34" charset="0"/>
              <a:buChar char="•"/>
            </a:pPr>
            <a:r>
              <a:rPr lang="en-US" sz="1800" dirty="0">
                <a:solidFill>
                  <a:schemeClr val="tx1"/>
                </a:solidFill>
              </a:rPr>
              <a:t>Non-Supply / Connection / Dis-Connection / Re-Connection / Metering / Billing</a:t>
            </a:r>
          </a:p>
          <a:p>
            <a:pPr marL="711200" indent="-334963">
              <a:buFont typeface="Arial" panose="020B0604020202020204" pitchFamily="34" charset="0"/>
              <a:buChar char="•"/>
            </a:pPr>
            <a:r>
              <a:rPr lang="en-US" sz="1800" dirty="0">
                <a:solidFill>
                  <a:schemeClr val="tx1"/>
                </a:solidFill>
              </a:rPr>
              <a:t>Usage of electronic mode be encouraged</a:t>
            </a:r>
          </a:p>
          <a:p>
            <a:pPr marL="711200" indent="-334963">
              <a:buFont typeface="Arial" panose="020B0604020202020204" pitchFamily="34" charset="0"/>
              <a:buChar char="•"/>
            </a:pPr>
            <a:r>
              <a:rPr lang="en-US" sz="1800" dirty="0">
                <a:solidFill>
                  <a:schemeClr val="tx1"/>
                </a:solidFill>
              </a:rPr>
              <a:t>Summary proceedings</a:t>
            </a:r>
          </a:p>
          <a:p>
            <a:pPr marL="711200" indent="-334963">
              <a:buFont typeface="Arial" panose="020B0604020202020204" pitchFamily="34" charset="0"/>
              <a:buChar char="•"/>
            </a:pPr>
            <a:r>
              <a:rPr lang="en-US" sz="1800" dirty="0">
                <a:solidFill>
                  <a:schemeClr val="tx1"/>
                </a:solidFill>
              </a:rPr>
              <a:t>Hear the matter – Complainant &amp; </a:t>
            </a:r>
            <a:r>
              <a:rPr lang="en-US" sz="1800" dirty="0" err="1">
                <a:solidFill>
                  <a:schemeClr val="tx1"/>
                </a:solidFill>
              </a:rPr>
              <a:t>DisCom</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Allow representation</a:t>
            </a:r>
          </a:p>
          <a:p>
            <a:pPr marL="711200" indent="-334963">
              <a:buFont typeface="Arial" panose="020B0604020202020204" pitchFamily="34" charset="0"/>
              <a:buChar char="•"/>
            </a:pPr>
            <a:r>
              <a:rPr lang="en-US" sz="1800" dirty="0">
                <a:solidFill>
                  <a:schemeClr val="tx1"/>
                </a:solidFill>
              </a:rPr>
              <a:t>Each Member gets one vote – Chairperson gets Second and Casting Vote</a:t>
            </a:r>
          </a:p>
          <a:p>
            <a:pPr marL="711200" indent="-334963">
              <a:buFont typeface="Arial" panose="020B0604020202020204" pitchFamily="34" charset="0"/>
              <a:buChar char="•"/>
            </a:pPr>
            <a:r>
              <a:rPr lang="en-US" sz="1800" dirty="0">
                <a:solidFill>
                  <a:schemeClr val="tx1"/>
                </a:solidFill>
              </a:rPr>
              <a:t>Timely disposal</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1903862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Procedure</a:t>
            </a:r>
          </a:p>
          <a:p>
            <a:pPr marL="711200" indent="-334963">
              <a:buFont typeface="Arial" panose="020B0604020202020204" pitchFamily="34" charset="0"/>
              <a:buChar char="•"/>
            </a:pPr>
            <a:r>
              <a:rPr lang="en-US" sz="1800" dirty="0">
                <a:solidFill>
                  <a:schemeClr val="tx1"/>
                </a:solidFill>
              </a:rPr>
              <a:t>Receipt of grievance</a:t>
            </a:r>
          </a:p>
          <a:p>
            <a:pPr marL="711200" indent="-334963">
              <a:buFont typeface="Arial" panose="020B0604020202020204" pitchFamily="34" charset="0"/>
              <a:buChar char="•"/>
            </a:pPr>
            <a:r>
              <a:rPr lang="en-US" sz="1800" dirty="0">
                <a:solidFill>
                  <a:schemeClr val="tx1"/>
                </a:solidFill>
              </a:rPr>
              <a:t>Seek comments of </a:t>
            </a:r>
            <a:r>
              <a:rPr lang="en-US" sz="1800" dirty="0" err="1">
                <a:solidFill>
                  <a:schemeClr val="tx1"/>
                </a:solidFill>
              </a:rPr>
              <a:t>DisCom</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Seek relevant record</a:t>
            </a:r>
          </a:p>
          <a:p>
            <a:pPr marL="711200" indent="-334963">
              <a:buFont typeface="Arial" panose="020B0604020202020204" pitchFamily="34" charset="0"/>
              <a:buChar char="•"/>
            </a:pPr>
            <a:r>
              <a:rPr lang="en-US" sz="1800" dirty="0">
                <a:solidFill>
                  <a:schemeClr val="tx1"/>
                </a:solidFill>
              </a:rPr>
              <a:t>Direct for inspection either by </a:t>
            </a:r>
            <a:r>
              <a:rPr lang="en-US" sz="1800" dirty="0" err="1">
                <a:solidFill>
                  <a:schemeClr val="tx1"/>
                </a:solidFill>
              </a:rPr>
              <a:t>DisCom</a:t>
            </a:r>
            <a:r>
              <a:rPr lang="en-US" sz="1800" dirty="0">
                <a:solidFill>
                  <a:schemeClr val="tx1"/>
                </a:solidFill>
              </a:rPr>
              <a:t> or third party</a:t>
            </a:r>
          </a:p>
          <a:p>
            <a:pPr marL="711200" indent="-334963">
              <a:buFont typeface="Arial" panose="020B0604020202020204" pitchFamily="34" charset="0"/>
              <a:buChar char="•"/>
            </a:pPr>
            <a:r>
              <a:rPr lang="en-US" sz="1800" dirty="0">
                <a:solidFill>
                  <a:schemeClr val="tx1"/>
                </a:solidFill>
              </a:rPr>
              <a:t>Expenses on account of inspection</a:t>
            </a:r>
          </a:p>
          <a:p>
            <a:pPr marL="711200" indent="-334963">
              <a:buFont typeface="Arial" panose="020B0604020202020204" pitchFamily="34" charset="0"/>
              <a:buChar char="•"/>
            </a:pPr>
            <a:r>
              <a:rPr lang="en-US" sz="1800" dirty="0">
                <a:solidFill>
                  <a:schemeClr val="tx1"/>
                </a:solidFill>
              </a:rPr>
              <a:t>Avoid adjournment</a:t>
            </a:r>
          </a:p>
          <a:p>
            <a:pPr marL="711200" indent="-334963">
              <a:buFont typeface="Arial" panose="020B0604020202020204" pitchFamily="34" charset="0"/>
              <a:buChar char="•"/>
            </a:pPr>
            <a:r>
              <a:rPr lang="en-US" sz="1800" dirty="0">
                <a:solidFill>
                  <a:schemeClr val="tx1"/>
                </a:solidFill>
              </a:rPr>
              <a:t>Principles of natural justice to be followed</a:t>
            </a:r>
          </a:p>
          <a:p>
            <a:pPr marL="711200" indent="-334963">
              <a:buFont typeface="Arial" panose="020B0604020202020204" pitchFamily="34" charset="0"/>
              <a:buChar char="•"/>
            </a:pPr>
            <a:r>
              <a:rPr lang="en-US" sz="1800" dirty="0">
                <a:solidFill>
                  <a:schemeClr val="tx1"/>
                </a:solidFill>
              </a:rPr>
              <a:t>Proceedings &amp; Decision to be recorded and issue reasoned order</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3105897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Limitations</a:t>
            </a:r>
          </a:p>
          <a:p>
            <a:pPr marL="711200" indent="-334963">
              <a:buFont typeface="Arial" panose="020B0604020202020204" pitchFamily="34" charset="0"/>
              <a:buChar char="•"/>
            </a:pPr>
            <a:r>
              <a:rPr lang="en-US" sz="1800" dirty="0">
                <a:solidFill>
                  <a:schemeClr val="tx1"/>
                </a:solidFill>
              </a:rPr>
              <a:t>Should not be pending before any other judicial for a</a:t>
            </a:r>
          </a:p>
          <a:p>
            <a:pPr marL="711200" indent="-334963">
              <a:buFont typeface="Arial" panose="020B0604020202020204" pitchFamily="34" charset="0"/>
              <a:buChar char="•"/>
            </a:pPr>
            <a:r>
              <a:rPr lang="en-US" sz="1800" dirty="0">
                <a:solidFill>
                  <a:schemeClr val="tx1"/>
                </a:solidFill>
              </a:rPr>
              <a:t>Theft cases should not be considered</a:t>
            </a:r>
          </a:p>
          <a:p>
            <a:pPr marL="711200" indent="-334963">
              <a:buFont typeface="Arial" panose="020B0604020202020204" pitchFamily="34" charset="0"/>
              <a:buChar char="•"/>
            </a:pPr>
            <a:r>
              <a:rPr lang="en-US" sz="1800" dirty="0">
                <a:solidFill>
                  <a:schemeClr val="tx1"/>
                </a:solidFill>
              </a:rPr>
              <a:t>Should not attract provisions of other statutes / regulations</a:t>
            </a:r>
          </a:p>
          <a:p>
            <a:pPr marL="711200" indent="-334963">
              <a:buFont typeface="Arial" panose="020B0604020202020204" pitchFamily="34" charset="0"/>
              <a:buChar char="•"/>
            </a:pPr>
            <a:r>
              <a:rPr lang="en-US" sz="1800" dirty="0">
                <a:solidFill>
                  <a:schemeClr val="tx1"/>
                </a:solidFill>
              </a:rPr>
              <a:t>Time barred (maximum limit of 2 years)</a:t>
            </a:r>
          </a:p>
          <a:p>
            <a:pPr marL="711200" indent="-334963">
              <a:buFont typeface="Arial" panose="020B0604020202020204" pitchFamily="34" charset="0"/>
              <a:buChar char="•"/>
            </a:pPr>
            <a:r>
              <a:rPr lang="en-US" sz="1800" dirty="0">
                <a:solidFill>
                  <a:schemeClr val="tx1"/>
                </a:solidFill>
              </a:rPr>
              <a:t>Should not be frivolous / vexatious / </a:t>
            </a:r>
            <a:r>
              <a:rPr lang="en-US" sz="1800" dirty="0" err="1">
                <a:solidFill>
                  <a:schemeClr val="tx1"/>
                </a:solidFill>
              </a:rPr>
              <a:t>malafide</a:t>
            </a: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3056732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16437"/>
            <a:ext cx="8370000" cy="3864189"/>
          </a:xfrm>
        </p:spPr>
        <p:txBody>
          <a:bodyPr>
            <a:normAutofit/>
          </a:bodyPr>
          <a:lstStyle/>
          <a:p>
            <a:pPr marL="342900" indent="-342900">
              <a:buFont typeface="Arial" panose="020B0604020202020204" pitchFamily="34" charset="0"/>
              <a:buChar char="•"/>
            </a:pPr>
            <a:r>
              <a:rPr lang="en-US" sz="1800" b="1" dirty="0">
                <a:solidFill>
                  <a:schemeClr val="tx1"/>
                </a:solidFill>
              </a:rPr>
              <a:t>Compliance</a:t>
            </a:r>
          </a:p>
          <a:p>
            <a:pPr marL="711200" indent="-334963">
              <a:buFont typeface="Arial" panose="020B0604020202020204" pitchFamily="34" charset="0"/>
              <a:buChar char="•"/>
            </a:pPr>
            <a:r>
              <a:rPr lang="en-US" sz="1800" dirty="0">
                <a:solidFill>
                  <a:schemeClr val="tx1"/>
                </a:solidFill>
              </a:rPr>
              <a:t>Licensee to comply with the Order of CGRF within 21 days</a:t>
            </a:r>
          </a:p>
          <a:p>
            <a:pPr marL="711200" indent="-334963">
              <a:buFont typeface="Arial" panose="020B0604020202020204" pitchFamily="34" charset="0"/>
              <a:buChar char="•"/>
            </a:pPr>
            <a:r>
              <a:rPr lang="en-US" sz="1800" dirty="0">
                <a:solidFill>
                  <a:schemeClr val="tx1"/>
                </a:solidFill>
              </a:rPr>
              <a:t>Forum to monitor compliance status and report to ERC</a:t>
            </a:r>
          </a:p>
          <a:p>
            <a:pPr marL="711200" indent="-334963">
              <a:buFont typeface="Arial" panose="020B0604020202020204" pitchFamily="34" charset="0"/>
              <a:buChar char="•"/>
            </a:pPr>
            <a:r>
              <a:rPr lang="en-US" sz="1800" dirty="0">
                <a:solidFill>
                  <a:schemeClr val="tx1"/>
                </a:solidFill>
              </a:rPr>
              <a:t>A window of 30 days to approach Ombudsman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180867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16437"/>
            <a:ext cx="8370000" cy="3864189"/>
          </a:xfrm>
        </p:spPr>
        <p:txBody>
          <a:bodyPr>
            <a:normAutofit/>
          </a:bodyPr>
          <a:lstStyle/>
          <a:p>
            <a:pPr marL="360363" indent="-334963">
              <a:buFont typeface="Arial" panose="020B0604020202020204" pitchFamily="34" charset="0"/>
              <a:buChar char="•"/>
            </a:pPr>
            <a:r>
              <a:rPr lang="en-US" sz="1800" b="1" dirty="0">
                <a:solidFill>
                  <a:schemeClr val="tx1"/>
                </a:solidFill>
              </a:rPr>
              <a:t>Ombudsman</a:t>
            </a:r>
          </a:p>
          <a:p>
            <a:pPr marL="711200" indent="-334963">
              <a:buFont typeface="Arial" panose="020B0604020202020204" pitchFamily="34" charset="0"/>
              <a:buChar char="•"/>
            </a:pPr>
            <a:r>
              <a:rPr lang="en-US" sz="1800" dirty="0">
                <a:solidFill>
                  <a:schemeClr val="tx1"/>
                </a:solidFill>
              </a:rPr>
              <a:t>First exhaust CGRF channel</a:t>
            </a:r>
          </a:p>
          <a:p>
            <a:pPr marL="711200" indent="-334963">
              <a:buFont typeface="Arial" panose="020B0604020202020204" pitchFamily="34" charset="0"/>
              <a:buChar char="•"/>
            </a:pPr>
            <a:r>
              <a:rPr lang="en-US" sz="1800" dirty="0">
                <a:solidFill>
                  <a:schemeClr val="tx1"/>
                </a:solidFill>
              </a:rPr>
              <a:t>Appointment by ERC – Fixed tenure – Age limit</a:t>
            </a:r>
          </a:p>
          <a:p>
            <a:pPr marL="711200" indent="-334963">
              <a:buFont typeface="Arial" panose="020B0604020202020204" pitchFamily="34" charset="0"/>
              <a:buChar char="•"/>
            </a:pPr>
            <a:r>
              <a:rPr lang="en-US" sz="1800" dirty="0">
                <a:solidFill>
                  <a:schemeClr val="tx1"/>
                </a:solidFill>
              </a:rPr>
              <a:t>Specialization Legal / Senior Administrative / Senior Technical</a:t>
            </a:r>
          </a:p>
          <a:p>
            <a:pPr marL="711200" indent="-334963">
              <a:buFont typeface="Arial" panose="020B0604020202020204" pitchFamily="34" charset="0"/>
              <a:buChar char="•"/>
            </a:pPr>
            <a:r>
              <a:rPr lang="en-US" sz="1800" dirty="0">
                <a:solidFill>
                  <a:schemeClr val="tx1"/>
                </a:solidFill>
              </a:rPr>
              <a:t>Secretariat support, remuneration to be shared by </a:t>
            </a:r>
            <a:r>
              <a:rPr lang="en-US" sz="1800" dirty="0" err="1">
                <a:solidFill>
                  <a:schemeClr val="tx1"/>
                </a:solidFill>
              </a:rPr>
              <a:t>DisComs</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Technical / Legal Advisors may support</a:t>
            </a:r>
          </a:p>
          <a:p>
            <a:pPr marL="711200" indent="-334963">
              <a:buFont typeface="Arial" panose="020B0604020202020204" pitchFamily="34" charset="0"/>
              <a:buChar char="•"/>
            </a:pPr>
            <a:r>
              <a:rPr lang="en-US" sz="1800" dirty="0">
                <a:solidFill>
                  <a:schemeClr val="tx1"/>
                </a:solidFill>
              </a:rPr>
              <a:t>Avoid adjournment</a:t>
            </a:r>
          </a:p>
          <a:p>
            <a:pPr marL="711200" indent="-334963">
              <a:buFont typeface="Arial" panose="020B0604020202020204" pitchFamily="34" charset="0"/>
              <a:buChar char="•"/>
            </a:pPr>
            <a:r>
              <a:rPr lang="en-US" sz="1800" dirty="0">
                <a:solidFill>
                  <a:schemeClr val="tx1"/>
                </a:solidFill>
              </a:rPr>
              <a:t>Principles of natural justice to be followed</a:t>
            </a:r>
          </a:p>
          <a:p>
            <a:pPr marL="711200" indent="-334963">
              <a:buFont typeface="Arial" panose="020B0604020202020204" pitchFamily="34" charset="0"/>
              <a:buChar char="•"/>
            </a:pPr>
            <a:r>
              <a:rPr lang="en-US" sz="1800" dirty="0">
                <a:solidFill>
                  <a:schemeClr val="tx1"/>
                </a:solidFill>
              </a:rPr>
              <a:t>Proceedings &amp; Decision to be recorded and issue reasoned order</a:t>
            </a:r>
          </a:p>
          <a:p>
            <a:pPr marL="711200" indent="-334963">
              <a:buFont typeface="Arial" panose="020B0604020202020204" pitchFamily="34" charset="0"/>
              <a:buChar char="•"/>
            </a:pPr>
            <a:r>
              <a:rPr lang="en-US" sz="1800" dirty="0">
                <a:solidFill>
                  <a:schemeClr val="tx1"/>
                </a:solidFill>
              </a:rPr>
              <a:t>Promote disposal through conciliation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1518132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AF1E2C7-0C5B-1043-905E-F0829DE02F84}" type="slidenum">
              <a:rPr lang="en-US" smtClean="0"/>
              <a:pPr/>
              <a:t>2</a:t>
            </a:fld>
            <a:endParaRPr lang="en-US" dirty="0"/>
          </a:p>
        </p:txBody>
      </p:sp>
      <p:sp>
        <p:nvSpPr>
          <p:cNvPr id="3" name="Subtitle 2"/>
          <p:cNvSpPr>
            <a:spLocks noGrp="1"/>
          </p:cNvSpPr>
          <p:nvPr>
            <p:ph type="subTitle" idx="1"/>
          </p:nvPr>
        </p:nvSpPr>
        <p:spPr>
          <a:xfrm>
            <a:off x="4320000" y="659026"/>
            <a:ext cx="4500000" cy="3480973"/>
          </a:xfrm>
        </p:spPr>
        <p:txBody>
          <a:bodyPr>
            <a:normAutofit/>
          </a:bodyPr>
          <a:lstStyle/>
          <a:p>
            <a:pPr marL="0" indent="0" algn="just">
              <a:buNone/>
            </a:pPr>
            <a:r>
              <a:rPr lang="en-IN" sz="1400" i="1" dirty="0">
                <a:solidFill>
                  <a:schemeClr val="tx1"/>
                </a:solidFill>
              </a:rPr>
              <a:t>The Centre for Social and Economic Progress (CSEP) conducts in-depth, policy-relevant research and provides evidence based recommendations to the challenges facing India and the world. It draws on the expertise of its researchers, extensive interactions with policymakers as well as convening power to enhance the impact of research. CSEP is based in New Delhi and registered as a company limited by shares and not for profit, under Section 8 of the Companies Act, 1956. All content </a:t>
            </a:r>
            <a:r>
              <a:rPr lang="en-IN" sz="1400" b="1" i="1" dirty="0">
                <a:solidFill>
                  <a:schemeClr val="tx1"/>
                </a:solidFill>
              </a:rPr>
              <a:t>reflects the individual views</a:t>
            </a:r>
            <a:r>
              <a:rPr lang="en-IN" sz="1400" i="1" dirty="0">
                <a:solidFill>
                  <a:schemeClr val="tx1"/>
                </a:solidFill>
              </a:rPr>
              <a:t> of the author(s). </a:t>
            </a:r>
            <a:r>
              <a:rPr lang="en-IN" sz="1400" b="1" i="1" dirty="0">
                <a:solidFill>
                  <a:schemeClr val="tx1"/>
                </a:solidFill>
              </a:rPr>
              <a:t>CSEP does not hold an institutional view </a:t>
            </a:r>
            <a:r>
              <a:rPr lang="en-IN" sz="1400" i="1" dirty="0">
                <a:solidFill>
                  <a:schemeClr val="tx1"/>
                </a:solidFill>
              </a:rPr>
              <a:t>on any subject.</a:t>
            </a:r>
            <a:endParaRPr lang="en-US" sz="1400" dirty="0">
              <a:solidFill>
                <a:schemeClr val="tx1"/>
              </a:solidFill>
            </a:endParaRPr>
          </a:p>
        </p:txBody>
      </p:sp>
      <p:sp>
        <p:nvSpPr>
          <p:cNvPr id="4" name="Title 3"/>
          <p:cNvSpPr>
            <a:spLocks noGrp="1"/>
          </p:cNvSpPr>
          <p:nvPr>
            <p:ph type="ctrTitle"/>
          </p:nvPr>
        </p:nvSpPr>
        <p:spPr/>
        <p:txBody>
          <a:bodyPr/>
          <a:lstStyle/>
          <a:p>
            <a:r>
              <a:rPr lang="en-US" dirty="0">
                <a:solidFill>
                  <a:schemeClr val="tx1"/>
                </a:solidFill>
              </a:rPr>
              <a:t>Disclaimer </a:t>
            </a:r>
          </a:p>
        </p:txBody>
      </p:sp>
      <p:pic>
        <p:nvPicPr>
          <p:cNvPr id="6" name="Picture 5">
            <a:extLst>
              <a:ext uri="{FF2B5EF4-FFF2-40B4-BE49-F238E27FC236}">
                <a16:creationId xmlns:a16="http://schemas.microsoft.com/office/drawing/2014/main" xmlns="" id="{BEA0B5D0-E701-CA4F-B79B-6E628935843F}"/>
              </a:ext>
            </a:extLst>
          </p:cNvPr>
          <p:cNvPicPr>
            <a:picLocks noChangeAspect="1"/>
          </p:cNvPicPr>
          <p:nvPr/>
        </p:nvPicPr>
        <p:blipFill>
          <a:blip r:embed="rId2"/>
          <a:stretch>
            <a:fillRect/>
          </a:stretch>
        </p:blipFill>
        <p:spPr>
          <a:xfrm>
            <a:off x="7611035" y="4602834"/>
            <a:ext cx="1316894" cy="442749"/>
          </a:xfrm>
          <a:prstGeom prst="rect">
            <a:avLst/>
          </a:prstGeom>
        </p:spPr>
      </p:pic>
    </p:spTree>
    <p:extLst>
      <p:ext uri="{BB962C8B-B14F-4D97-AF65-F5344CB8AC3E}">
        <p14:creationId xmlns:p14="http://schemas.microsoft.com/office/powerpoint/2010/main" xmlns="" val="39542403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After Ombudsman ?</a:t>
            </a:r>
          </a:p>
          <a:p>
            <a:pPr marL="711200" indent="-334963">
              <a:buFont typeface="Arial" panose="020B0604020202020204" pitchFamily="34" charset="0"/>
              <a:buChar char="•"/>
            </a:pPr>
            <a:r>
              <a:rPr lang="en-US" sz="1800" dirty="0">
                <a:solidFill>
                  <a:schemeClr val="tx1"/>
                </a:solidFill>
              </a:rPr>
              <a:t>Enforcement of orders of CGRF / Ombudsman</a:t>
            </a:r>
          </a:p>
          <a:p>
            <a:pPr marL="711200" indent="-334963">
              <a:buFont typeface="Arial" panose="020B0604020202020204" pitchFamily="34" charset="0"/>
              <a:buChar char="•"/>
            </a:pPr>
            <a:r>
              <a:rPr lang="en-US" sz="1800" dirty="0">
                <a:solidFill>
                  <a:schemeClr val="tx1"/>
                </a:solidFill>
              </a:rPr>
              <a:t>Not satisfied with the Order of Ombudsman</a:t>
            </a:r>
          </a:p>
          <a:p>
            <a:pPr marL="1028700" indent="-334963">
              <a:buFont typeface="Arial" panose="020B0604020202020204" pitchFamily="34" charset="0"/>
              <a:buChar char="•"/>
            </a:pPr>
            <a:r>
              <a:rPr lang="en-US" sz="1800" dirty="0">
                <a:solidFill>
                  <a:schemeClr val="tx1"/>
                </a:solidFill>
              </a:rPr>
              <a:t>May approach ERC (under Section 142)</a:t>
            </a:r>
          </a:p>
          <a:p>
            <a:pPr marL="1028700" indent="-334963">
              <a:buFont typeface="Arial" panose="020B0604020202020204" pitchFamily="34" charset="0"/>
              <a:buChar char="•"/>
            </a:pPr>
            <a:r>
              <a:rPr lang="en-US" sz="1800" dirty="0">
                <a:solidFill>
                  <a:schemeClr val="tx1"/>
                </a:solidFill>
              </a:rPr>
              <a:t>May approach Higher Judicial Forum</a:t>
            </a:r>
          </a:p>
          <a:p>
            <a:pPr marL="711200" indent="-334963">
              <a:buFont typeface="Arial" panose="020B0604020202020204" pitchFamily="34" charset="0"/>
              <a:buChar char="•"/>
            </a:pPr>
            <a:r>
              <a:rPr lang="en-US" sz="1800" dirty="0">
                <a:solidFill>
                  <a:schemeClr val="tx1"/>
                </a:solidFill>
              </a:rPr>
              <a:t>Ideally, </a:t>
            </a:r>
            <a:r>
              <a:rPr lang="en-US" sz="1800" dirty="0" err="1">
                <a:solidFill>
                  <a:schemeClr val="tx1"/>
                </a:solidFill>
              </a:rPr>
              <a:t>DisCom</a:t>
            </a:r>
            <a:r>
              <a:rPr lang="en-US" sz="1800" dirty="0">
                <a:solidFill>
                  <a:schemeClr val="tx1"/>
                </a:solidFill>
              </a:rPr>
              <a:t> should also be allowed to approach Ombudsman against CGRF Order and the ERC against the Ombudsman Order</a:t>
            </a:r>
          </a:p>
          <a:p>
            <a:pPr marL="711200" indent="-334963">
              <a:buFont typeface="Arial" panose="020B0604020202020204" pitchFamily="34" charset="0"/>
              <a:buChar char="•"/>
            </a:pPr>
            <a:r>
              <a:rPr lang="en-US" sz="1800" dirty="0">
                <a:solidFill>
                  <a:schemeClr val="tx1"/>
                </a:solidFill>
              </a:rPr>
              <a:t>Quality of Power remains a major concern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273952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lnSpcReduction="10000"/>
          </a:bodyPr>
          <a:lstStyle/>
          <a:p>
            <a:pPr marL="342900" indent="-342900">
              <a:buFont typeface="Arial" panose="020B0604020202020204" pitchFamily="34" charset="0"/>
              <a:buChar char="•"/>
            </a:pPr>
            <a:r>
              <a:rPr lang="en-US" sz="1800" b="1" dirty="0">
                <a:solidFill>
                  <a:schemeClr val="tx1"/>
                </a:solidFill>
              </a:rPr>
              <a:t>Consumer Advocacy</a:t>
            </a:r>
          </a:p>
          <a:p>
            <a:pPr marL="711200" indent="-334963">
              <a:buFont typeface="Arial" panose="020B0604020202020204" pitchFamily="34" charset="0"/>
              <a:buChar char="•"/>
            </a:pPr>
            <a:r>
              <a:rPr lang="en-US" sz="1800" dirty="0">
                <a:solidFill>
                  <a:schemeClr val="tx1"/>
                </a:solidFill>
              </a:rPr>
              <a:t>Not all ERCs have included in their Regulations</a:t>
            </a:r>
          </a:p>
          <a:p>
            <a:pPr marL="711200" indent="-334963">
              <a:buFont typeface="Arial" panose="020B0604020202020204" pitchFamily="34" charset="0"/>
              <a:buChar char="•"/>
            </a:pPr>
            <a:r>
              <a:rPr lang="en-US" sz="1800" dirty="0">
                <a:solidFill>
                  <a:schemeClr val="tx1"/>
                </a:solidFill>
              </a:rPr>
              <a:t>Establishment of Consumer Advocacy Cell by ERC</a:t>
            </a:r>
          </a:p>
          <a:p>
            <a:pPr marL="711200" indent="-334963">
              <a:buFont typeface="Arial" panose="020B0604020202020204" pitchFamily="34" charset="0"/>
              <a:buChar char="•"/>
            </a:pPr>
            <a:r>
              <a:rPr lang="en-US" sz="1800" dirty="0">
                <a:solidFill>
                  <a:schemeClr val="tx1"/>
                </a:solidFill>
              </a:rPr>
              <a:t>To be fully funded by ERC</a:t>
            </a:r>
          </a:p>
          <a:p>
            <a:pPr marL="711200" indent="-334963">
              <a:buFont typeface="Arial" panose="020B0604020202020204" pitchFamily="34" charset="0"/>
              <a:buChar char="•"/>
            </a:pPr>
            <a:r>
              <a:rPr lang="en-US" sz="1800" dirty="0">
                <a:solidFill>
                  <a:schemeClr val="tx1"/>
                </a:solidFill>
              </a:rPr>
              <a:t>Young law graduates may be encouraged to intern with CACs</a:t>
            </a:r>
          </a:p>
          <a:p>
            <a:pPr marL="711200" indent="-334963">
              <a:buFont typeface="Arial" panose="020B0604020202020204" pitchFamily="34" charset="0"/>
              <a:buChar char="•"/>
            </a:pPr>
            <a:r>
              <a:rPr lang="en-US" sz="1800" dirty="0">
                <a:solidFill>
                  <a:schemeClr val="tx1"/>
                </a:solidFill>
              </a:rPr>
              <a:t>Promote consumer out-reach activities</a:t>
            </a:r>
          </a:p>
          <a:p>
            <a:pPr marL="711200" indent="-334963">
              <a:buFont typeface="Arial" panose="020B0604020202020204" pitchFamily="34" charset="0"/>
              <a:buChar char="•"/>
            </a:pPr>
            <a:r>
              <a:rPr lang="en-US" sz="1800" dirty="0">
                <a:solidFill>
                  <a:schemeClr val="tx1"/>
                </a:solidFill>
              </a:rPr>
              <a:t>Measures for increasing awareness in consumers about their rights and responsibilities</a:t>
            </a:r>
          </a:p>
          <a:p>
            <a:pPr marL="711200" indent="-334963">
              <a:buFont typeface="Arial" panose="020B0604020202020204" pitchFamily="34" charset="0"/>
              <a:buChar char="•"/>
            </a:pPr>
            <a:r>
              <a:rPr lang="en-US" sz="1800" dirty="0">
                <a:solidFill>
                  <a:schemeClr val="tx1"/>
                </a:solidFill>
              </a:rPr>
              <a:t>Measures to promote safety and energy conservation</a:t>
            </a:r>
          </a:p>
          <a:p>
            <a:pPr marL="711200" indent="-334963">
              <a:buFont typeface="Arial" panose="020B0604020202020204" pitchFamily="34" charset="0"/>
              <a:buChar char="•"/>
            </a:pPr>
            <a:r>
              <a:rPr lang="en-US" sz="1800" dirty="0">
                <a:solidFill>
                  <a:schemeClr val="tx1"/>
                </a:solidFill>
              </a:rPr>
              <a:t>Also include Formats for complaints, reporting etc.</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xmlns="" val="819676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Performance Standards – not uniform across the </a:t>
            </a:r>
            <a:r>
              <a:rPr lang="en-US" sz="1800" dirty="0" err="1">
                <a:solidFill>
                  <a:schemeClr val="tx1"/>
                </a:solidFill>
              </a:rPr>
              <a:t>DisComs</a:t>
            </a:r>
            <a:r>
              <a:rPr lang="en-US" sz="1800" dirty="0">
                <a:solidFill>
                  <a:schemeClr val="tx1"/>
                </a:solidFill>
              </a:rPr>
              <a:t> (focus ‘Penalties vs. Compensation’) </a:t>
            </a:r>
          </a:p>
          <a:p>
            <a:pPr marL="342900" indent="-342900">
              <a:buFont typeface="Arial" panose="020B0604020202020204" pitchFamily="34" charset="0"/>
              <a:buChar char="•"/>
            </a:pPr>
            <a:r>
              <a:rPr lang="en-US" sz="1800" dirty="0">
                <a:solidFill>
                  <a:schemeClr val="tx1"/>
                </a:solidFill>
              </a:rPr>
              <a:t>Independence of CGRFs &amp; Ombudsman</a:t>
            </a:r>
          </a:p>
          <a:p>
            <a:pPr marL="342900" indent="-342900">
              <a:buFont typeface="Arial" panose="020B0604020202020204" pitchFamily="34" charset="0"/>
              <a:buChar char="•"/>
            </a:pPr>
            <a:r>
              <a:rPr lang="en-US" sz="1800" dirty="0">
                <a:solidFill>
                  <a:schemeClr val="tx1"/>
                </a:solidFill>
              </a:rPr>
              <a:t>Electricity (Rights of Consumers) Rules, 2020 (as amended from time to time)</a:t>
            </a:r>
          </a:p>
          <a:p>
            <a:pPr marL="800100" lvl="1" indent="-342900" algn="l">
              <a:buFont typeface="Arial" panose="020B0604020202020204" pitchFamily="34" charset="0"/>
              <a:buChar char="•"/>
            </a:pPr>
            <a:r>
              <a:rPr lang="en-US" sz="1600" dirty="0">
                <a:solidFill>
                  <a:schemeClr val="tx1"/>
                </a:solidFill>
              </a:rPr>
              <a:t>Jurisdiction ?</a:t>
            </a:r>
          </a:p>
          <a:p>
            <a:pPr marL="342900" indent="-342900">
              <a:buFont typeface="Arial" panose="020B0604020202020204" pitchFamily="34" charset="0"/>
              <a:buChar char="•"/>
            </a:pPr>
            <a:r>
              <a:rPr lang="en-US" sz="1800" dirty="0">
                <a:solidFill>
                  <a:schemeClr val="tx1"/>
                </a:solidFill>
              </a:rPr>
              <a:t>Sanctioned Load vs. Actual Load</a:t>
            </a:r>
          </a:p>
          <a:p>
            <a:pPr marL="342900" indent="-342900">
              <a:buFont typeface="Arial" panose="020B0604020202020204" pitchFamily="34" charset="0"/>
              <a:buChar char="•"/>
            </a:pPr>
            <a:r>
              <a:rPr lang="en-US" sz="1800" dirty="0">
                <a:solidFill>
                  <a:schemeClr val="tx1"/>
                </a:solidFill>
              </a:rPr>
              <a:t>Smart Metering (focus ’Pre-Paid meter’)</a:t>
            </a:r>
          </a:p>
          <a:p>
            <a:pPr marL="342900" indent="-342900">
              <a:buFont typeface="Arial" panose="020B0604020202020204" pitchFamily="34" charset="0"/>
              <a:buChar char="•"/>
            </a:pPr>
            <a:r>
              <a:rPr lang="en-US" sz="1800" dirty="0">
                <a:solidFill>
                  <a:schemeClr val="tx1"/>
                </a:solidFill>
              </a:rPr>
              <a:t>Time of Day Tariff</a:t>
            </a:r>
          </a:p>
          <a:p>
            <a:pPr marL="342900" indent="-342900">
              <a:buFont typeface="Arial" panose="020B0604020202020204" pitchFamily="34" charset="0"/>
              <a:buChar char="•"/>
            </a:pPr>
            <a:r>
              <a:rPr lang="en-US" sz="1800" dirty="0">
                <a:solidFill>
                  <a:schemeClr val="tx1"/>
                </a:solidFill>
              </a:rPr>
              <a:t>Roof-top-Solar (Gross Metering vs. Net Metering; delays in meter installations)</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Challenges</a:t>
            </a:r>
          </a:p>
        </p:txBody>
      </p:sp>
    </p:spTree>
    <p:extLst>
      <p:ext uri="{BB962C8B-B14F-4D97-AF65-F5344CB8AC3E}">
        <p14:creationId xmlns:p14="http://schemas.microsoft.com/office/powerpoint/2010/main" xmlns="" val="2662529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C00000"/>
                </a:solidFill>
              </a:rPr>
              <a:t>Thank you</a:t>
            </a:r>
            <a:br>
              <a:rPr lang="en-GB" sz="4000" dirty="0">
                <a:solidFill>
                  <a:srgbClr val="C00000"/>
                </a:solidFill>
              </a:rPr>
            </a:br>
            <a:r>
              <a:rPr lang="en-GB" sz="4000" dirty="0">
                <a:solidFill>
                  <a:srgbClr val="C00000"/>
                </a:solidFill>
              </a:rPr>
              <a:t/>
            </a:r>
            <a:br>
              <a:rPr lang="en-GB" sz="4000" dirty="0">
                <a:solidFill>
                  <a:srgbClr val="C00000"/>
                </a:solidFill>
              </a:rPr>
            </a:br>
            <a:r>
              <a:rPr lang="en-GB" sz="1400" dirty="0">
                <a:solidFill>
                  <a:schemeClr val="tx1">
                    <a:lumMod val="50000"/>
                    <a:lumOff val="50000"/>
                  </a:schemeClr>
                </a:solidFill>
                <a:hlinkClick r:id="rId2">
                  <a:extLst>
                    <a:ext uri="{A12FA001-AC4F-418D-AE19-62706E023703}">
                      <ahyp:hlinkClr xmlns:ahyp="http://schemas.microsoft.com/office/drawing/2018/hyperlinkcolor" xmlns="" val="tx"/>
                    </a:ext>
                  </a:extLst>
                </a:hlinkClick>
              </a:rPr>
              <a:t>rsekhard@yahoo.com</a:t>
            </a:r>
            <a:r>
              <a:rPr lang="en-GB" sz="1400" dirty="0">
                <a:solidFill>
                  <a:schemeClr val="tx1">
                    <a:lumMod val="50000"/>
                    <a:lumOff val="50000"/>
                  </a:schemeClr>
                </a:solidFill>
              </a:rPr>
              <a:t/>
            </a:r>
            <a:br>
              <a:rPr lang="en-GB" sz="1400" dirty="0">
                <a:solidFill>
                  <a:schemeClr val="tx1">
                    <a:lumMod val="50000"/>
                    <a:lumOff val="50000"/>
                  </a:schemeClr>
                </a:solidFill>
              </a:rPr>
            </a:br>
            <a:r>
              <a:rPr lang="en-GB" sz="1400" dirty="0">
                <a:solidFill>
                  <a:schemeClr val="tx1">
                    <a:lumMod val="50000"/>
                    <a:lumOff val="50000"/>
                  </a:schemeClr>
                </a:solidFill>
                <a:hlinkClick r:id="rId3">
                  <a:extLst>
                    <a:ext uri="{A12FA001-AC4F-418D-AE19-62706E023703}">
                      <ahyp:hlinkClr xmlns:ahyp="http://schemas.microsoft.com/office/drawing/2018/hyperlinkcolor" xmlns="" val="tx"/>
                    </a:ext>
                  </a:extLst>
                </a:hlinkClick>
              </a:rPr>
              <a:t>DRajasekhar@csep.org</a:t>
            </a:r>
            <a:endParaRPr lang="en-GB" sz="4000" dirty="0">
              <a:solidFill>
                <a:srgbClr val="C00000"/>
              </a:solidFill>
            </a:endParaRPr>
          </a:p>
        </p:txBody>
      </p:sp>
      <p:sp>
        <p:nvSpPr>
          <p:cNvPr id="3" name="Slide Number Placeholder 2"/>
          <p:cNvSpPr>
            <a:spLocks noGrp="1"/>
          </p:cNvSpPr>
          <p:nvPr>
            <p:ph type="sldNum" sz="quarter" idx="12"/>
          </p:nvPr>
        </p:nvSpPr>
        <p:spPr/>
        <p:txBody>
          <a:bodyPr/>
          <a:lstStyle/>
          <a:p>
            <a:fld id="{AAF1E2C7-0C5B-1043-905E-F0829DE02F84}" type="slidenum">
              <a:rPr lang="en-US" smtClean="0"/>
              <a:pPr/>
              <a:t>23</a:t>
            </a:fld>
            <a:endParaRPr lang="en-US" dirty="0"/>
          </a:p>
        </p:txBody>
      </p:sp>
    </p:spTree>
    <p:extLst>
      <p:ext uri="{BB962C8B-B14F-4D97-AF65-F5344CB8AC3E}">
        <p14:creationId xmlns:p14="http://schemas.microsoft.com/office/powerpoint/2010/main" xmlns="" val="2206692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Background</a:t>
            </a:r>
          </a:p>
          <a:p>
            <a:pPr marL="342900" indent="-342900">
              <a:buFont typeface="Arial" panose="020B0604020202020204" pitchFamily="34" charset="0"/>
              <a:buChar char="•"/>
            </a:pPr>
            <a:r>
              <a:rPr lang="en-US" sz="1800" dirty="0">
                <a:solidFill>
                  <a:schemeClr val="tx1"/>
                </a:solidFill>
              </a:rPr>
              <a:t>Key Enabling Provisions in Act &amp; Policies</a:t>
            </a:r>
          </a:p>
          <a:p>
            <a:pPr marL="342900" indent="-342900">
              <a:buFont typeface="Arial" panose="020B0604020202020204" pitchFamily="34" charset="0"/>
              <a:buChar char="•"/>
            </a:pPr>
            <a:r>
              <a:rPr lang="en-US" sz="1800" dirty="0">
                <a:solidFill>
                  <a:schemeClr val="tx1"/>
                </a:solidFill>
              </a:rPr>
              <a:t>Progress Achieved</a:t>
            </a:r>
          </a:p>
          <a:p>
            <a:pPr marL="342900" indent="-342900">
              <a:buFont typeface="Arial" panose="020B0604020202020204" pitchFamily="34" charset="0"/>
              <a:buChar char="•"/>
            </a:pPr>
            <a:r>
              <a:rPr lang="en-US" sz="1800" dirty="0">
                <a:solidFill>
                  <a:schemeClr val="tx1"/>
                </a:solidFill>
              </a:rPr>
              <a:t>Role of Forum of Regulators</a:t>
            </a:r>
          </a:p>
          <a:p>
            <a:pPr marL="342900" indent="-342900">
              <a:buFont typeface="Arial" panose="020B0604020202020204" pitchFamily="34" charset="0"/>
              <a:buChar char="•"/>
            </a:pPr>
            <a:r>
              <a:rPr lang="en-US" sz="1800" dirty="0">
                <a:solidFill>
                  <a:schemeClr val="tx1"/>
                </a:solidFill>
              </a:rPr>
              <a:t>Model Mechanism</a:t>
            </a:r>
          </a:p>
        </p:txBody>
      </p:sp>
      <p:sp>
        <p:nvSpPr>
          <p:cNvPr id="19458" name="Title 3"/>
          <p:cNvSpPr>
            <a:spLocks noGrp="1"/>
          </p:cNvSpPr>
          <p:nvPr>
            <p:ph type="ctrTitle"/>
          </p:nvPr>
        </p:nvSpPr>
        <p:spPr/>
        <p:txBody>
          <a:bodyPr/>
          <a:lstStyle/>
          <a:p>
            <a:r>
              <a:rPr lang="en-US" sz="2400" dirty="0">
                <a:solidFill>
                  <a:srgbClr val="C00000"/>
                </a:solidFill>
              </a:rPr>
              <a:t>In this Presentation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2068426"/>
            <a:ext cx="8370000" cy="2445910"/>
          </a:xfrm>
        </p:spPr>
        <p:txBody>
          <a:bodyPr>
            <a:normAutofit/>
          </a:bodyPr>
          <a:lstStyle/>
          <a:p>
            <a:pPr marL="342900" indent="-342900">
              <a:buFont typeface="Arial" panose="020B0604020202020204" pitchFamily="34" charset="0"/>
              <a:buChar char="•"/>
            </a:pPr>
            <a:r>
              <a:rPr lang="en-US" sz="1800" dirty="0">
                <a:solidFill>
                  <a:schemeClr val="tx1"/>
                </a:solidFill>
              </a:rPr>
              <a:t>Consumers constitute critical segment of electricity market</a:t>
            </a:r>
          </a:p>
          <a:p>
            <a:pPr marL="342900" indent="-342900">
              <a:buFont typeface="Arial" panose="020B0604020202020204" pitchFamily="34" charset="0"/>
              <a:buChar char="•"/>
            </a:pPr>
            <a:r>
              <a:rPr lang="en-US" sz="1800" dirty="0">
                <a:solidFill>
                  <a:schemeClr val="tx1"/>
                </a:solidFill>
              </a:rPr>
              <a:t>Crucial to the sectoral growth – Any change in demand has significant effect on market</a:t>
            </a:r>
          </a:p>
          <a:p>
            <a:pPr marL="342900" indent="-342900">
              <a:buFont typeface="Arial" panose="020B0604020202020204" pitchFamily="34" charset="0"/>
              <a:buChar char="•"/>
            </a:pPr>
            <a:r>
              <a:rPr lang="en-US" sz="1800" dirty="0">
                <a:solidFill>
                  <a:schemeClr val="tx1"/>
                </a:solidFill>
              </a:rPr>
              <a:t>Consumers are categorized for convenience in governance &amp; operation, but each consumer is important</a:t>
            </a:r>
          </a:p>
          <a:p>
            <a:pPr marL="342900" indent="-342900">
              <a:buFont typeface="Arial" panose="020B0604020202020204" pitchFamily="34" charset="0"/>
              <a:buChar char="•"/>
            </a:pPr>
            <a:r>
              <a:rPr lang="en-US" sz="1800" dirty="0">
                <a:solidFill>
                  <a:schemeClr val="tx1"/>
                </a:solidFill>
              </a:rPr>
              <a:t>Standards of Performance and Grievance Redressal Mechanism go hand-in-hand</a:t>
            </a:r>
          </a:p>
          <a:p>
            <a:pPr marL="342900" indent="-342900">
              <a:buFont typeface="Arial" panose="020B0604020202020204" pitchFamily="34" charset="0"/>
              <a:buChar char="•"/>
            </a:pPr>
            <a:r>
              <a:rPr lang="en-US" sz="1800" dirty="0">
                <a:solidFill>
                  <a:schemeClr val="tx1"/>
                </a:solidFill>
              </a:rPr>
              <a:t>Electricity Act, 2003 and subsequent policies strengthened position of consumers</a:t>
            </a:r>
          </a:p>
        </p:txBody>
      </p:sp>
      <p:sp>
        <p:nvSpPr>
          <p:cNvPr id="19458" name="Title 3"/>
          <p:cNvSpPr>
            <a:spLocks noGrp="1"/>
          </p:cNvSpPr>
          <p:nvPr>
            <p:ph type="ctrTitle"/>
          </p:nvPr>
        </p:nvSpPr>
        <p:spPr/>
        <p:txBody>
          <a:bodyPr/>
          <a:lstStyle/>
          <a:p>
            <a:r>
              <a:rPr lang="en-US" sz="2400" dirty="0">
                <a:solidFill>
                  <a:srgbClr val="C00000"/>
                </a:solidFill>
              </a:rPr>
              <a:t>Background</a:t>
            </a:r>
          </a:p>
        </p:txBody>
      </p:sp>
      <p:sp>
        <p:nvSpPr>
          <p:cNvPr id="3" name="Oval 2">
            <a:extLst>
              <a:ext uri="{FF2B5EF4-FFF2-40B4-BE49-F238E27FC236}">
                <a16:creationId xmlns:a16="http://schemas.microsoft.com/office/drawing/2014/main" xmlns="" id="{44007E3A-4EC3-2C49-AD16-D87662DAA3DA}"/>
              </a:ext>
            </a:extLst>
          </p:cNvPr>
          <p:cNvSpPr/>
          <p:nvPr/>
        </p:nvSpPr>
        <p:spPr>
          <a:xfrm>
            <a:off x="1631092" y="850207"/>
            <a:ext cx="1079157" cy="105444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solidFill>
              </a:rPr>
              <a:t>Demand</a:t>
            </a:r>
          </a:p>
        </p:txBody>
      </p:sp>
      <p:sp>
        <p:nvSpPr>
          <p:cNvPr id="6" name="Oval 5">
            <a:extLst>
              <a:ext uri="{FF2B5EF4-FFF2-40B4-BE49-F238E27FC236}">
                <a16:creationId xmlns:a16="http://schemas.microsoft.com/office/drawing/2014/main" xmlns="" id="{E769628D-5D97-C54D-B119-162B8C7002B5}"/>
              </a:ext>
            </a:extLst>
          </p:cNvPr>
          <p:cNvSpPr/>
          <p:nvPr/>
        </p:nvSpPr>
        <p:spPr>
          <a:xfrm>
            <a:off x="5960076" y="850208"/>
            <a:ext cx="1079157" cy="105444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solidFill>
              </a:rPr>
              <a:t>Supply</a:t>
            </a:r>
          </a:p>
        </p:txBody>
      </p:sp>
      <p:sp>
        <p:nvSpPr>
          <p:cNvPr id="7" name="Oval 6">
            <a:extLst>
              <a:ext uri="{FF2B5EF4-FFF2-40B4-BE49-F238E27FC236}">
                <a16:creationId xmlns:a16="http://schemas.microsoft.com/office/drawing/2014/main" xmlns="" id="{4533A2DA-D1C8-8B47-B1F6-A255DEF7FC7C}"/>
              </a:ext>
            </a:extLst>
          </p:cNvPr>
          <p:cNvSpPr/>
          <p:nvPr/>
        </p:nvSpPr>
        <p:spPr>
          <a:xfrm>
            <a:off x="3728652" y="973775"/>
            <a:ext cx="1213021" cy="807306"/>
          </a:xfrm>
          <a:prstGeom prst="ellipse">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ln>
                  <a:solidFill>
                    <a:sysClr val="windowText" lastClr="000000"/>
                  </a:solidFill>
                </a:ln>
                <a:solidFill>
                  <a:sysClr val="windowText" lastClr="000000"/>
                </a:solidFill>
              </a:rPr>
              <a:t>Regulator</a:t>
            </a:r>
          </a:p>
        </p:txBody>
      </p:sp>
      <p:cxnSp>
        <p:nvCxnSpPr>
          <p:cNvPr id="5" name="Straight Arrow Connector 4">
            <a:extLst>
              <a:ext uri="{FF2B5EF4-FFF2-40B4-BE49-F238E27FC236}">
                <a16:creationId xmlns:a16="http://schemas.microsoft.com/office/drawing/2014/main" xmlns="" id="{CA81B57A-DB3B-6E49-B618-563914D4BAC3}"/>
              </a:ext>
            </a:extLst>
          </p:cNvPr>
          <p:cNvCxnSpPr>
            <a:stCxn id="3" idx="6"/>
            <a:endCxn id="7" idx="2"/>
          </p:cNvCxnSpPr>
          <p:nvPr/>
        </p:nvCxnSpPr>
        <p:spPr>
          <a:xfrm flipV="1">
            <a:off x="2710249" y="1377428"/>
            <a:ext cx="1018403" cy="1"/>
          </a:xfrm>
          <a:prstGeom prst="straightConnector1">
            <a:avLst/>
          </a:prstGeom>
          <a:ln>
            <a:solidFill>
              <a:schemeClr val="bg1">
                <a:lumMod val="65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xmlns="" id="{DB226EEE-D397-8F48-AC8B-04C6BBAB63AA}"/>
              </a:ext>
            </a:extLst>
          </p:cNvPr>
          <p:cNvCxnSpPr>
            <a:stCxn id="6" idx="2"/>
            <a:endCxn id="7" idx="6"/>
          </p:cNvCxnSpPr>
          <p:nvPr/>
        </p:nvCxnSpPr>
        <p:spPr>
          <a:xfrm flipH="1" flipV="1">
            <a:off x="4941673" y="1377428"/>
            <a:ext cx="1018403" cy="2"/>
          </a:xfrm>
          <a:prstGeom prst="straightConnector1">
            <a:avLst/>
          </a:prstGeom>
          <a:ln>
            <a:solidFill>
              <a:schemeClr val="bg1">
                <a:lumMod val="65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7442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Electricity Act, 2003</a:t>
            </a:r>
          </a:p>
          <a:p>
            <a:r>
              <a:rPr lang="en-US" sz="1800" dirty="0">
                <a:solidFill>
                  <a:schemeClr val="tx1"/>
                </a:solidFill>
              </a:rPr>
              <a:t>Section 42</a:t>
            </a:r>
            <a:r>
              <a:rPr lang="en-IN" sz="1800" dirty="0">
                <a:solidFill>
                  <a:schemeClr val="tx1"/>
                </a:solidFill>
              </a:rPr>
              <a:t> provides for establishment of CGRFs &amp; Ombudsman and mandates ERCs to formulate guidelines</a:t>
            </a: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
        <p:nvSpPr>
          <p:cNvPr id="4" name="Subtitle 4">
            <a:extLst>
              <a:ext uri="{FF2B5EF4-FFF2-40B4-BE49-F238E27FC236}">
                <a16:creationId xmlns:a16="http://schemas.microsoft.com/office/drawing/2014/main" xmlns="" id="{632BF7C2-1734-7C4B-A419-B03899E84679}"/>
              </a:ext>
            </a:extLst>
          </p:cNvPr>
          <p:cNvSpPr txBox="1">
            <a:spLocks/>
          </p:cNvSpPr>
          <p:nvPr/>
        </p:nvSpPr>
        <p:spPr>
          <a:xfrm>
            <a:off x="540000" y="2712330"/>
            <a:ext cx="8370000" cy="1802007"/>
          </a:xfrm>
          <a:prstGeom prst="rect">
            <a:avLst/>
          </a:prstGeom>
          <a:solidFill>
            <a:schemeClr val="accent1">
              <a:lumMod val="40000"/>
              <a:lumOff val="60000"/>
            </a:schemeClr>
          </a:solidFill>
        </p:spPr>
        <p:txBody>
          <a:bodyPr vert="horz" lIns="0" tIns="36000" rIns="0" bIns="36000" rtlCol="0">
            <a:noAutofit/>
          </a:bodyPr>
          <a:lstStyle>
            <a:lvl1pPr marL="0" indent="0" algn="l" defTabSz="457200" rtl="0" eaLnBrk="1" latinLnBrk="0" hangingPunct="1">
              <a:spcBef>
                <a:spcPts val="800"/>
              </a:spcBef>
              <a:spcAft>
                <a:spcPts val="0"/>
              </a:spcAft>
              <a:buClrTx/>
              <a:buFont typeface="Arial" charset="0"/>
              <a:buNone/>
              <a:defRPr sz="2200" b="0" i="0" kern="120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defTabSz="457200" rtl="0" eaLnBrk="1" latinLnBrk="0" hangingPunct="1">
              <a:spcBef>
                <a:spcPts val="800"/>
              </a:spcBef>
              <a:spcAft>
                <a:spcPts val="0"/>
              </a:spcAft>
              <a:buClrTx/>
              <a:buFont typeface="Arial" charset="0"/>
              <a:buNone/>
              <a:defRPr sz="2000" b="0" i="0" kern="1200">
                <a:solidFill>
                  <a:schemeClr val="tx1">
                    <a:tint val="75000"/>
                  </a:schemeClr>
                </a:solidFill>
                <a:latin typeface="Neutra Text TF Book" charset="0"/>
                <a:ea typeface="Neutra Text TF Book" charset="0"/>
                <a:cs typeface="Neutra Text TF Book" charset="0"/>
              </a:defRPr>
            </a:lvl2pPr>
            <a:lvl3pPr marL="914400" indent="0" algn="ctr" defTabSz="457200" rtl="0" eaLnBrk="1" latinLnBrk="0" hangingPunct="1">
              <a:spcBef>
                <a:spcPts val="800"/>
              </a:spcBef>
              <a:spcAft>
                <a:spcPts val="0"/>
              </a:spcAft>
              <a:buClrTx/>
              <a:buFont typeface="Arial" charset="0"/>
              <a:buNone/>
              <a:defRPr sz="1800" b="0" i="0" kern="1200">
                <a:solidFill>
                  <a:schemeClr val="tx1">
                    <a:tint val="75000"/>
                  </a:schemeClr>
                </a:solidFill>
                <a:latin typeface="Neutra Text TF Book" charset="0"/>
                <a:ea typeface="Neutra Text TF Book" charset="0"/>
                <a:cs typeface="Neutra Text TF Book" charset="0"/>
              </a:defRPr>
            </a:lvl3pPr>
            <a:lvl4pPr marL="1371600" indent="0" algn="ctr" defTabSz="457200" rtl="0" eaLnBrk="1" latinLnBrk="0" hangingPunct="1">
              <a:spcBef>
                <a:spcPts val="800"/>
              </a:spcBef>
              <a:spcAft>
                <a:spcPts val="0"/>
              </a:spcAft>
              <a:buClrTx/>
              <a:buFont typeface="Arial" charset="0"/>
              <a:buNone/>
              <a:defRPr sz="1500" b="0" i="0" kern="1200">
                <a:solidFill>
                  <a:schemeClr val="tx1">
                    <a:tint val="75000"/>
                  </a:schemeClr>
                </a:solidFill>
                <a:latin typeface="Neutra Text TF Book" charset="0"/>
                <a:ea typeface="Neutra Text TF Book" charset="0"/>
                <a:cs typeface="Neutra Text TF Book" charset="0"/>
              </a:defRPr>
            </a:lvl4pPr>
            <a:lvl5pPr marL="1828800" indent="0" algn="ctr" defTabSz="457200" rtl="0" eaLnBrk="1" latinLnBrk="0" hangingPunct="1">
              <a:spcBef>
                <a:spcPts val="800"/>
              </a:spcBef>
              <a:spcAft>
                <a:spcPts val="0"/>
              </a:spcAft>
              <a:buClrTx/>
              <a:buFont typeface="Arial" charset="0"/>
              <a:buNone/>
              <a:defRPr sz="1200" b="0" i="0" kern="1200">
                <a:solidFill>
                  <a:schemeClr val="tx1">
                    <a:tint val="75000"/>
                  </a:schemeClr>
                </a:solidFill>
                <a:latin typeface="Neutra Text TF Book" charset="0"/>
                <a:ea typeface="Neutra Text TF Book" charset="0"/>
                <a:cs typeface="Neutra Text TF Book"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spcBef>
                <a:spcPts val="0"/>
              </a:spcBef>
            </a:pPr>
            <a:r>
              <a:rPr lang="en-IN" sz="1000" b="1" i="1" dirty="0">
                <a:solidFill>
                  <a:schemeClr val="tx1"/>
                </a:solidFill>
              </a:rPr>
              <a:t>“Section 42</a:t>
            </a:r>
          </a:p>
          <a:p>
            <a:pPr algn="just">
              <a:spcBef>
                <a:spcPts val="0"/>
              </a:spcBef>
            </a:pPr>
            <a:r>
              <a:rPr lang="en-IN" sz="1000" b="1" i="1" dirty="0">
                <a:solidFill>
                  <a:schemeClr val="tx1"/>
                </a:solidFill>
              </a:rPr>
              <a:t>…….</a:t>
            </a:r>
          </a:p>
          <a:p>
            <a:pPr algn="just">
              <a:spcBef>
                <a:spcPts val="0"/>
              </a:spcBef>
            </a:pPr>
            <a:endParaRPr lang="en-IN" sz="1000" b="1" i="1" dirty="0">
              <a:solidFill>
                <a:schemeClr val="tx1"/>
              </a:solidFill>
            </a:endParaRPr>
          </a:p>
          <a:p>
            <a:pPr algn="just">
              <a:spcBef>
                <a:spcPts val="0"/>
              </a:spcBef>
            </a:pPr>
            <a:r>
              <a:rPr lang="en-IN" sz="1000" b="1" i="1" dirty="0">
                <a:solidFill>
                  <a:schemeClr val="tx1"/>
                </a:solidFill>
              </a:rPr>
              <a:t>(5)  Every distribution licensee shall, within six months from the appointed date or date of grant of licence, whichever is earlier, establish a forum for redressal of grievances of the consumers in accordance with the guidelines as may be specified by the State Commission. </a:t>
            </a:r>
          </a:p>
          <a:p>
            <a:pPr algn="just">
              <a:spcBef>
                <a:spcPts val="0"/>
              </a:spcBef>
            </a:pPr>
            <a:r>
              <a:rPr lang="en-IN" sz="1000" b="1" i="1" dirty="0">
                <a:solidFill>
                  <a:schemeClr val="tx1"/>
                </a:solidFill>
              </a:rPr>
              <a:t>(6)  Any consumer, who is aggrieved by non-redressal of his grievances under sub-section (5), may make a representation for the redressal of his grievance to an authority to be known as Ombudsman to be appointed or designated by the State Commission. </a:t>
            </a:r>
          </a:p>
          <a:p>
            <a:pPr algn="just">
              <a:spcBef>
                <a:spcPts val="0"/>
              </a:spcBef>
            </a:pPr>
            <a:r>
              <a:rPr lang="en-IN" sz="1000" b="1" i="1" dirty="0">
                <a:solidFill>
                  <a:schemeClr val="tx1"/>
                </a:solidFill>
              </a:rPr>
              <a:t>(7)  The Ombudsman shall settle the grievance of the consumer within such time and in such manner as may be specified by the State Commission. </a:t>
            </a:r>
          </a:p>
          <a:p>
            <a:pPr algn="just">
              <a:spcBef>
                <a:spcPts val="0"/>
              </a:spcBef>
            </a:pPr>
            <a:r>
              <a:rPr lang="en-IN" sz="1000" b="1" i="1" dirty="0">
                <a:solidFill>
                  <a:schemeClr val="tx1"/>
                </a:solidFill>
              </a:rPr>
              <a:t>(8)  The provisions of sub-sections (5),(6) and (7) shall be without prejudice to right which the consumer may have apart from the rights conferred upon him by those sub- sections.”</a:t>
            </a:r>
          </a:p>
        </p:txBody>
      </p:sp>
    </p:spTree>
    <p:extLst>
      <p:ext uri="{BB962C8B-B14F-4D97-AF65-F5344CB8AC3E}">
        <p14:creationId xmlns:p14="http://schemas.microsoft.com/office/powerpoint/2010/main" xmlns="" val="547008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National Electricity Policy, 2005</a:t>
            </a:r>
          </a:p>
          <a:p>
            <a:r>
              <a:rPr lang="en-US" sz="1800" dirty="0">
                <a:solidFill>
                  <a:schemeClr val="tx1"/>
                </a:solidFill>
              </a:rPr>
              <a:t>Clause 5.13</a:t>
            </a:r>
            <a:r>
              <a:rPr lang="en-IN" sz="1800" dirty="0">
                <a:solidFill>
                  <a:schemeClr val="tx1"/>
                </a:solidFill>
              </a:rPr>
              <a:t> provides for specification of standards, mechanism for grievance redressal, strengthening of consumer representation etc.</a:t>
            </a: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
        <p:nvSpPr>
          <p:cNvPr id="4" name="Subtitle 4">
            <a:extLst>
              <a:ext uri="{FF2B5EF4-FFF2-40B4-BE49-F238E27FC236}">
                <a16:creationId xmlns:a16="http://schemas.microsoft.com/office/drawing/2014/main" xmlns="" id="{632BF7C2-1734-7C4B-A419-B03899E84679}"/>
              </a:ext>
            </a:extLst>
          </p:cNvPr>
          <p:cNvSpPr txBox="1">
            <a:spLocks/>
          </p:cNvSpPr>
          <p:nvPr/>
        </p:nvSpPr>
        <p:spPr>
          <a:xfrm>
            <a:off x="540000" y="2712330"/>
            <a:ext cx="8370000" cy="1802007"/>
          </a:xfrm>
          <a:prstGeom prst="rect">
            <a:avLst/>
          </a:prstGeom>
          <a:solidFill>
            <a:schemeClr val="accent1">
              <a:lumMod val="40000"/>
              <a:lumOff val="60000"/>
            </a:schemeClr>
          </a:solidFill>
        </p:spPr>
        <p:txBody>
          <a:bodyPr vert="horz" lIns="0" tIns="36000" rIns="0" bIns="36000" rtlCol="0">
            <a:normAutofit fontScale="47500" lnSpcReduction="20000"/>
          </a:bodyPr>
          <a:lstStyle>
            <a:lvl1pPr marL="0" indent="0" algn="l" defTabSz="457200" rtl="0" eaLnBrk="1" latinLnBrk="0" hangingPunct="1">
              <a:spcBef>
                <a:spcPts val="800"/>
              </a:spcBef>
              <a:spcAft>
                <a:spcPts val="0"/>
              </a:spcAft>
              <a:buClrTx/>
              <a:buFont typeface="Arial" charset="0"/>
              <a:buNone/>
              <a:defRPr sz="2200" b="0" i="0" kern="120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defTabSz="457200" rtl="0" eaLnBrk="1" latinLnBrk="0" hangingPunct="1">
              <a:spcBef>
                <a:spcPts val="800"/>
              </a:spcBef>
              <a:spcAft>
                <a:spcPts val="0"/>
              </a:spcAft>
              <a:buClrTx/>
              <a:buFont typeface="Arial" charset="0"/>
              <a:buNone/>
              <a:defRPr sz="2000" b="0" i="0" kern="1200">
                <a:solidFill>
                  <a:schemeClr val="tx1">
                    <a:tint val="75000"/>
                  </a:schemeClr>
                </a:solidFill>
                <a:latin typeface="Neutra Text TF Book" charset="0"/>
                <a:ea typeface="Neutra Text TF Book" charset="0"/>
                <a:cs typeface="Neutra Text TF Book" charset="0"/>
              </a:defRPr>
            </a:lvl2pPr>
            <a:lvl3pPr marL="914400" indent="0" algn="ctr" defTabSz="457200" rtl="0" eaLnBrk="1" latinLnBrk="0" hangingPunct="1">
              <a:spcBef>
                <a:spcPts val="800"/>
              </a:spcBef>
              <a:spcAft>
                <a:spcPts val="0"/>
              </a:spcAft>
              <a:buClrTx/>
              <a:buFont typeface="Arial" charset="0"/>
              <a:buNone/>
              <a:defRPr sz="1800" b="0" i="0" kern="1200">
                <a:solidFill>
                  <a:schemeClr val="tx1">
                    <a:tint val="75000"/>
                  </a:schemeClr>
                </a:solidFill>
                <a:latin typeface="Neutra Text TF Book" charset="0"/>
                <a:ea typeface="Neutra Text TF Book" charset="0"/>
                <a:cs typeface="Neutra Text TF Book" charset="0"/>
              </a:defRPr>
            </a:lvl3pPr>
            <a:lvl4pPr marL="1371600" indent="0" algn="ctr" defTabSz="457200" rtl="0" eaLnBrk="1" latinLnBrk="0" hangingPunct="1">
              <a:spcBef>
                <a:spcPts val="800"/>
              </a:spcBef>
              <a:spcAft>
                <a:spcPts val="0"/>
              </a:spcAft>
              <a:buClrTx/>
              <a:buFont typeface="Arial" charset="0"/>
              <a:buNone/>
              <a:defRPr sz="1500" b="0" i="0" kern="1200">
                <a:solidFill>
                  <a:schemeClr val="tx1">
                    <a:tint val="75000"/>
                  </a:schemeClr>
                </a:solidFill>
                <a:latin typeface="Neutra Text TF Book" charset="0"/>
                <a:ea typeface="Neutra Text TF Book" charset="0"/>
                <a:cs typeface="Neutra Text TF Book" charset="0"/>
              </a:defRPr>
            </a:lvl4pPr>
            <a:lvl5pPr marL="1828800" indent="0" algn="ctr" defTabSz="457200" rtl="0" eaLnBrk="1" latinLnBrk="0" hangingPunct="1">
              <a:spcBef>
                <a:spcPts val="800"/>
              </a:spcBef>
              <a:spcAft>
                <a:spcPts val="0"/>
              </a:spcAft>
              <a:buClrTx/>
              <a:buFont typeface="Arial" charset="0"/>
              <a:buNone/>
              <a:defRPr sz="1200" b="0" i="0" kern="1200">
                <a:solidFill>
                  <a:schemeClr val="tx1">
                    <a:tint val="75000"/>
                  </a:schemeClr>
                </a:solidFill>
                <a:latin typeface="Neutra Text TF Book" charset="0"/>
                <a:ea typeface="Neutra Text TF Book" charset="0"/>
                <a:cs typeface="Neutra Text TF Book"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IN" sz="1000" b="1" i="1" dirty="0">
                <a:solidFill>
                  <a:schemeClr val="tx1"/>
                </a:solidFill>
              </a:rPr>
              <a:t>“</a:t>
            </a:r>
            <a:r>
              <a:rPr lang="en-IN" b="1" i="1" dirty="0">
                <a:solidFill>
                  <a:schemeClr val="tx1"/>
                </a:solidFill>
              </a:rPr>
              <a:t>5.13 PROTECTION OF CONSUMER INTERESTS AND QUALITY STANDARDS </a:t>
            </a:r>
            <a:endParaRPr lang="en-IN" sz="1000" b="1" i="1" dirty="0">
              <a:solidFill>
                <a:schemeClr val="tx1"/>
              </a:solidFill>
            </a:endParaRPr>
          </a:p>
          <a:p>
            <a:r>
              <a:rPr lang="en-IN" b="1" i="1" dirty="0">
                <a:solidFill>
                  <a:schemeClr val="tx1"/>
                </a:solidFill>
              </a:rPr>
              <a:t>5.13.1  Appropriate Commission should regulate utilities based on pre-determined indices on quality of power supply. Parameters should include, amongst others, frequency and duration of interruption, voltage parameters, harmonics, transformer failure rates, waiting time for resto- ration of supply, percentage defective meters and waiting list of new connections. The Appropriate Commissions would specify expected standards of performance. </a:t>
            </a:r>
            <a:endParaRPr lang="en-IN" sz="1000" b="1" i="1" dirty="0">
              <a:solidFill>
                <a:schemeClr val="tx1"/>
              </a:solidFill>
            </a:endParaRPr>
          </a:p>
          <a:p>
            <a:r>
              <a:rPr lang="en-IN" b="1" i="1" dirty="0">
                <a:solidFill>
                  <a:schemeClr val="tx1"/>
                </a:solidFill>
              </a:rPr>
              <a:t>5.13.2  Reliability Index (RI) of supply of power to consumers should be indicated by the distribution licensee. A road map for declaration of RI for all cities and towns up to the District Headquarter towns as also for rural areas, should be drawn by up SERCs. The data of RI should be compiled and published by CEA. </a:t>
            </a:r>
            <a:endParaRPr lang="en-IN" sz="1000" b="1" i="1" dirty="0">
              <a:solidFill>
                <a:schemeClr val="tx1"/>
              </a:solidFill>
            </a:endParaRPr>
          </a:p>
          <a:p>
            <a:r>
              <a:rPr lang="en-IN" b="1" i="1" dirty="0">
                <a:solidFill>
                  <a:schemeClr val="tx1"/>
                </a:solidFill>
              </a:rPr>
              <a:t>5.13.3  It is advised that all State Commissions should formulate the guidelines regarding setting up of grievance redressal forum by the licensees as also the regulations regarding the Ombudsman and also appoint/designate the Ombudsman within six months. </a:t>
            </a:r>
            <a:endParaRPr lang="en-IN" sz="1000" b="1" i="1" dirty="0">
              <a:solidFill>
                <a:schemeClr val="tx1"/>
              </a:solidFill>
            </a:endParaRPr>
          </a:p>
          <a:p>
            <a:r>
              <a:rPr lang="en-IN" b="1" i="1" dirty="0">
                <a:solidFill>
                  <a:schemeClr val="tx1"/>
                </a:solidFill>
              </a:rPr>
              <a:t>5.13.4  The Central Government, the State Governments and Electricity Regulatory Commissions should facilitate capacity building of consumer groups and their effective representation before the Regulatory Commissions. This will enhance the efficacy of regulatory process.</a:t>
            </a:r>
            <a:r>
              <a:rPr lang="en-IN" sz="1000" b="1" i="1" dirty="0">
                <a:solidFill>
                  <a:schemeClr val="tx1"/>
                </a:solidFill>
              </a:rPr>
              <a:t>”</a:t>
            </a:r>
          </a:p>
        </p:txBody>
      </p:sp>
    </p:spTree>
    <p:extLst>
      <p:ext uri="{BB962C8B-B14F-4D97-AF65-F5344CB8AC3E}">
        <p14:creationId xmlns:p14="http://schemas.microsoft.com/office/powerpoint/2010/main" xmlns="" val="3609593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Tariff Policy, 2016</a:t>
            </a:r>
          </a:p>
          <a:p>
            <a:r>
              <a:rPr lang="en-US" sz="1800" dirty="0">
                <a:solidFill>
                  <a:schemeClr val="tx1"/>
                </a:solidFill>
              </a:rPr>
              <a:t>Provides guiding principles for taking care of consumer interests through access to electricity, reasonable tariff, standards of performance, subsidy, cross-subsidy, open access etc.</a:t>
            </a:r>
            <a:endParaRPr lang="en-IN" sz="1800" dirty="0">
              <a:solidFill>
                <a:schemeClr val="tx1"/>
              </a:solidFill>
            </a:endParaRP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Tree>
    <p:extLst>
      <p:ext uri="{BB962C8B-B14F-4D97-AF65-F5344CB8AC3E}">
        <p14:creationId xmlns:p14="http://schemas.microsoft.com/office/powerpoint/2010/main" xmlns="" val="77875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All of SERCs / JERCs notified CGRF Regulations</a:t>
            </a:r>
          </a:p>
          <a:p>
            <a:pPr marL="342900" indent="-342900">
              <a:buFont typeface="Arial" panose="020B0604020202020204" pitchFamily="34" charset="0"/>
              <a:buChar char="•"/>
            </a:pPr>
            <a:r>
              <a:rPr lang="en-US" sz="1800" dirty="0">
                <a:solidFill>
                  <a:schemeClr val="tx1"/>
                </a:solidFill>
              </a:rPr>
              <a:t>Majority have also notified Regulations on Standards of Performance</a:t>
            </a:r>
          </a:p>
          <a:p>
            <a:pPr marL="342900" indent="-342900">
              <a:buFont typeface="Arial" panose="020B0604020202020204" pitchFamily="34" charset="0"/>
              <a:buChar char="•"/>
            </a:pPr>
            <a:r>
              <a:rPr lang="en-US" sz="1800" dirty="0">
                <a:solidFill>
                  <a:schemeClr val="tx1"/>
                </a:solidFill>
              </a:rPr>
              <a:t>Multiple CGRFs &amp; Ombudsman</a:t>
            </a:r>
          </a:p>
          <a:p>
            <a:pPr marL="342900" indent="-342900">
              <a:buFont typeface="Arial" panose="020B0604020202020204" pitchFamily="34" charset="0"/>
              <a:buChar char="•"/>
            </a:pPr>
            <a:r>
              <a:rPr lang="en-US" sz="1800" dirty="0">
                <a:solidFill>
                  <a:schemeClr val="tx1"/>
                </a:solidFill>
              </a:rPr>
              <a:t>Consumer participation – Coverage of entire jurisdiction by holding meetings at multiple locations</a:t>
            </a:r>
          </a:p>
          <a:p>
            <a:pPr marL="342900" indent="-342900">
              <a:buFont typeface="Arial" panose="020B0604020202020204" pitchFamily="34" charset="0"/>
              <a:buChar char="•"/>
            </a:pPr>
            <a:r>
              <a:rPr lang="en-US" sz="1800" dirty="0">
                <a:solidFill>
                  <a:schemeClr val="tx1"/>
                </a:solidFill>
              </a:rPr>
              <a:t>Consumer Awareness through providing information on bills / posters at </a:t>
            </a:r>
            <a:r>
              <a:rPr lang="en-US" sz="1800" dirty="0" err="1">
                <a:solidFill>
                  <a:schemeClr val="tx1"/>
                </a:solidFill>
              </a:rPr>
              <a:t>DisCom</a:t>
            </a:r>
            <a:r>
              <a:rPr lang="en-US" sz="1800" dirty="0">
                <a:solidFill>
                  <a:schemeClr val="tx1"/>
                </a:solidFill>
              </a:rPr>
              <a:t> offices</a:t>
            </a:r>
          </a:p>
        </p:txBody>
      </p:sp>
      <p:sp>
        <p:nvSpPr>
          <p:cNvPr id="19458" name="Title 3"/>
          <p:cNvSpPr>
            <a:spLocks noGrp="1"/>
          </p:cNvSpPr>
          <p:nvPr>
            <p:ph type="ctrTitle"/>
          </p:nvPr>
        </p:nvSpPr>
        <p:spPr/>
        <p:txBody>
          <a:bodyPr/>
          <a:lstStyle/>
          <a:p>
            <a:r>
              <a:rPr lang="en-US" sz="2400" dirty="0">
                <a:solidFill>
                  <a:srgbClr val="C00000"/>
                </a:solidFill>
              </a:rPr>
              <a:t>Progress Achieved</a:t>
            </a:r>
          </a:p>
        </p:txBody>
      </p:sp>
    </p:spTree>
    <p:extLst>
      <p:ext uri="{BB962C8B-B14F-4D97-AF65-F5344CB8AC3E}">
        <p14:creationId xmlns:p14="http://schemas.microsoft.com/office/powerpoint/2010/main" xmlns="" val="283347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Report on Protection of Consumers’ Interests, 2008</a:t>
            </a:r>
          </a:p>
          <a:p>
            <a:pPr marL="342900" indent="-342900">
              <a:buFont typeface="Arial" panose="020B0604020202020204" pitchFamily="34" charset="0"/>
              <a:buChar char="•"/>
            </a:pPr>
            <a:r>
              <a:rPr lang="en-US" sz="1800" dirty="0">
                <a:solidFill>
                  <a:schemeClr val="tx1"/>
                </a:solidFill>
              </a:rPr>
              <a:t>CGRF Model Regulations, 2011</a:t>
            </a:r>
          </a:p>
          <a:p>
            <a:pPr marL="342900" indent="-342900">
              <a:buFont typeface="Arial" panose="020B0604020202020204" pitchFamily="34" charset="0"/>
              <a:buChar char="•"/>
            </a:pPr>
            <a:r>
              <a:rPr lang="en-US" sz="1800" dirty="0">
                <a:solidFill>
                  <a:schemeClr val="tx1"/>
                </a:solidFill>
              </a:rPr>
              <a:t>Review of Functioning of CGRFs &amp; Ombudsman, 2016</a:t>
            </a:r>
          </a:p>
          <a:p>
            <a:pPr marL="342900" indent="-342900">
              <a:buFont typeface="Arial" panose="020B0604020202020204" pitchFamily="34" charset="0"/>
              <a:buChar char="•"/>
            </a:pPr>
            <a:r>
              <a:rPr lang="en-US" sz="1800" dirty="0">
                <a:solidFill>
                  <a:schemeClr val="tx1"/>
                </a:solidFill>
              </a:rPr>
              <a:t>Consumer Protection in Electricity Sector in India, 2020</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a:xfrm>
            <a:off x="540000" y="90000"/>
            <a:ext cx="8370000" cy="720000"/>
          </a:xfrm>
        </p:spPr>
        <p:txBody>
          <a:bodyPr/>
          <a:lstStyle/>
          <a:p>
            <a:r>
              <a:rPr lang="en-US" sz="2400" dirty="0">
                <a:solidFill>
                  <a:srgbClr val="C00000"/>
                </a:solidFill>
              </a:rPr>
              <a:t>Role of Forum of Regulators</a:t>
            </a:r>
          </a:p>
        </p:txBody>
      </p:sp>
    </p:spTree>
    <p:extLst>
      <p:ext uri="{BB962C8B-B14F-4D97-AF65-F5344CB8AC3E}">
        <p14:creationId xmlns:p14="http://schemas.microsoft.com/office/powerpoint/2010/main" xmlns="" val="1371223546"/>
      </p:ext>
    </p:extLst>
  </p:cSld>
  <p:clrMapOvr>
    <a:masterClrMapping/>
  </p:clrMapOvr>
</p:sld>
</file>

<file path=ppt/theme/theme1.xml><?xml version="1.0" encoding="utf-8"?>
<a:theme xmlns:a="http://schemas.openxmlformats.org/drawingml/2006/main" name="Catapult290614">
  <a:themeElements>
    <a:clrScheme name="Divyol">
      <a:dk1>
        <a:sysClr val="windowText" lastClr="000000"/>
      </a:dk1>
      <a:lt1>
        <a:sysClr val="window" lastClr="FFFFFF"/>
      </a:lt1>
      <a:dk2>
        <a:srgbClr val="44546A"/>
      </a:dk2>
      <a:lt2>
        <a:srgbClr val="E6E6E6"/>
      </a:lt2>
      <a:accent1>
        <a:srgbClr val="FFBE00"/>
      </a:accent1>
      <a:accent2>
        <a:srgbClr val="EB7D32"/>
      </a:accent2>
      <a:accent3>
        <a:srgbClr val="5A9BD7"/>
      </a:accent3>
      <a:accent4>
        <a:srgbClr val="4173C3"/>
      </a:accent4>
      <a:accent5>
        <a:srgbClr val="A0A0A0"/>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11507</TotalTime>
  <Words>1075</Words>
  <Application>Microsoft Office PowerPoint</Application>
  <PresentationFormat>On-screen Show (16:9)</PresentationFormat>
  <Paragraphs>187</Paragraphs>
  <Slides>23</Slides>
  <Notes>20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Catapult290614</vt:lpstr>
      <vt:lpstr>Procedure for Handling Consumer Complaints  – A Model Mechanism </vt:lpstr>
      <vt:lpstr>Disclaimer </vt:lpstr>
      <vt:lpstr>In this Presentation …</vt:lpstr>
      <vt:lpstr>Background</vt:lpstr>
      <vt:lpstr>Consumer Redressal supported through Act &amp; Policies</vt:lpstr>
      <vt:lpstr>Consumer Redressal supported through Act &amp; Policies</vt:lpstr>
      <vt:lpstr>Consumer Redressal supported through Act &amp; Policies</vt:lpstr>
      <vt:lpstr>Progress Achieved</vt:lpstr>
      <vt:lpstr>Role of Forum of Regulators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Challenges</vt:lpstr>
      <vt:lpstr>Thank you  rsekhard@yahoo.com DRajasekhar@csep.org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Mahesh Akade</dc:creator>
  <cp:lastModifiedBy>Admin</cp:lastModifiedBy>
  <cp:revision>651</cp:revision>
  <dcterms:created xsi:type="dcterms:W3CDTF">2014-06-30T05:35:48Z</dcterms:created>
  <dcterms:modified xsi:type="dcterms:W3CDTF">2023-08-25T04:00:15Z</dcterms:modified>
</cp:coreProperties>
</file>